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907" r:id="rId1"/>
  </p:sldMasterIdLst>
  <p:notesMasterIdLst>
    <p:notesMasterId r:id="rId35"/>
  </p:notesMasterIdLst>
  <p:sldIdLst>
    <p:sldId id="256" r:id="rId2"/>
    <p:sldId id="279" r:id="rId3"/>
    <p:sldId id="300" r:id="rId4"/>
    <p:sldId id="293" r:id="rId5"/>
    <p:sldId id="282" r:id="rId6"/>
    <p:sldId id="302" r:id="rId7"/>
    <p:sldId id="310" r:id="rId8"/>
    <p:sldId id="316" r:id="rId9"/>
    <p:sldId id="303" r:id="rId10"/>
    <p:sldId id="305" r:id="rId11"/>
    <p:sldId id="304" r:id="rId12"/>
    <p:sldId id="315" r:id="rId13"/>
    <p:sldId id="311" r:id="rId14"/>
    <p:sldId id="294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5" r:id="rId23"/>
    <p:sldId id="296" r:id="rId24"/>
    <p:sldId id="298" r:id="rId25"/>
    <p:sldId id="306" r:id="rId26"/>
    <p:sldId id="307" r:id="rId27"/>
    <p:sldId id="308" r:id="rId28"/>
    <p:sldId id="309" r:id="rId29"/>
    <p:sldId id="312" r:id="rId30"/>
    <p:sldId id="290" r:id="rId31"/>
    <p:sldId id="313" r:id="rId32"/>
    <p:sldId id="291" r:id="rId33"/>
    <p:sldId id="314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iz demirci" initials="dd" lastIdx="6" clrIdx="0">
    <p:extLst>
      <p:ext uri="{19B8F6BF-5375-455C-9EA6-DF929625EA0E}">
        <p15:presenceInfo xmlns:p15="http://schemas.microsoft.com/office/powerpoint/2012/main" userId="S::deniz.demirci@metu.edu.tr::4c927ca8-d2c3-4453-ad7b-a399b36f87e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56"/>
    <p:restoredTop sz="63673"/>
  </p:normalViewPr>
  <p:slideViewPr>
    <p:cSldViewPr snapToGrid="0" snapToObjects="1">
      <p:cViewPr varScale="1">
        <p:scale>
          <a:sx n="79" d="100"/>
          <a:sy n="79" d="100"/>
        </p:scale>
        <p:origin x="23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F0E68-01B0-FE45-964E-2C5D1B33739F}" type="datetimeFigureOut">
              <a:rPr lang="tr-TR" smtClean="0"/>
              <a:t>2.01.2021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A5F242-D97D-1846-BA45-634E66E7363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59023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tf365.com/" TargetMode="External"/><Relationship Id="rId7" Type="http://schemas.openxmlformats.org/officeDocument/2006/relationships/hyperlink" Target="http://www.dvwa.co.uk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hackthebox.eu/" TargetMode="External"/><Relationship Id="rId5" Type="http://schemas.openxmlformats.org/officeDocument/2006/relationships/hyperlink" Target="https://antsle.com/" TargetMode="External"/><Relationship Id="rId4" Type="http://schemas.openxmlformats.org/officeDocument/2006/relationships/hyperlink" Target="https://www.vulnhub.com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elgeler.org/rfc/rfc768.html#rfc768-bib1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belgeler.org/rfc/rfc768.html#rfc768-bib2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etdaemon.com/tutorials/internet/pop3/index.shtml" TargetMode="External"/><Relationship Id="rId3" Type="http://schemas.openxmlformats.org/officeDocument/2006/relationships/hyperlink" Target="https://www.inetdaemon.com/tutorials/internet/ftp/index.shtml" TargetMode="External"/><Relationship Id="rId7" Type="http://schemas.openxmlformats.org/officeDocument/2006/relationships/hyperlink" Target="https://www.inetdaemon.com/tutorials/internet/smtp/index.shtml" TargetMode="External"/><Relationship Id="rId12" Type="http://schemas.openxmlformats.org/officeDocument/2006/relationships/hyperlink" Target="https://www.inetdaemon.com/tutorials/computer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inetdaemon.com/tutorials/www/web_server/https/index.shtml" TargetMode="External"/><Relationship Id="rId11" Type="http://schemas.openxmlformats.org/officeDocument/2006/relationships/hyperlink" Target="https://www.inetdaemon.com/tutorials/internet/tcp/index.shtml" TargetMode="External"/><Relationship Id="rId5" Type="http://schemas.openxmlformats.org/officeDocument/2006/relationships/hyperlink" Target="https://www.inetdaemon.com/tutorials/www/web_server/http/index.shtml" TargetMode="External"/><Relationship Id="rId10" Type="http://schemas.openxmlformats.org/officeDocument/2006/relationships/hyperlink" Target="https://www.inetdaemon.com/tutorials/internet/ssh/index.shtml" TargetMode="External"/><Relationship Id="rId4" Type="http://schemas.openxmlformats.org/officeDocument/2006/relationships/hyperlink" Target="https://www.inetdaemon.com/tutorials/internet/telnet/index.shtml" TargetMode="External"/><Relationship Id="rId9" Type="http://schemas.openxmlformats.org/officeDocument/2006/relationships/hyperlink" Target="https://www.inetdaemon.com/tutorials/internet/imap/index.shtml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https</a:t>
            </a:r>
            <a:r>
              <a:rPr lang="tr-TR" dirty="0"/>
              <a:t>://</a:t>
            </a:r>
            <a:r>
              <a:rPr lang="tr-TR" dirty="0" err="1"/>
              <a:t>overthewire.org</a:t>
            </a:r>
            <a:r>
              <a:rPr lang="tr-TR" dirty="0"/>
              <a:t>/</a:t>
            </a:r>
            <a:r>
              <a:rPr lang="tr-TR" dirty="0" err="1"/>
              <a:t>wargames</a:t>
            </a:r>
            <a:r>
              <a:rPr lang="tr-TR" dirty="0"/>
              <a:t>/</a:t>
            </a:r>
          </a:p>
          <a:p>
            <a:r>
              <a:rPr lang="tr-TR" dirty="0" err="1"/>
              <a:t>https</a:t>
            </a:r>
            <a:r>
              <a:rPr lang="tr-TR" dirty="0"/>
              <a:t>://</a:t>
            </a:r>
            <a:r>
              <a:rPr lang="tr-TR" dirty="0" err="1"/>
              <a:t>hackthebox.org</a:t>
            </a:r>
            <a:endParaRPr lang="tr-TR" dirty="0"/>
          </a:p>
          <a:p>
            <a:r>
              <a:rPr lang="tr-TR" dirty="0" err="1"/>
              <a:t>https</a:t>
            </a:r>
            <a:r>
              <a:rPr lang="tr-TR" dirty="0"/>
              <a:t>://</a:t>
            </a:r>
            <a:r>
              <a:rPr lang="tr-TR" dirty="0" err="1"/>
              <a:t>tryhackme.com</a:t>
            </a:r>
            <a:r>
              <a:rPr lang="tr-TR" dirty="0"/>
              <a:t>/</a:t>
            </a:r>
            <a:r>
              <a:rPr lang="tr-TR" dirty="0" err="1"/>
              <a:t>login</a:t>
            </a:r>
            <a:endParaRPr lang="tr-TR" dirty="0"/>
          </a:p>
          <a:p>
            <a:r>
              <a:rPr lang="en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https://ctf365.com/</a:t>
            </a:r>
            <a:endParaRPr lang="en-T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https://www.vulnhub.com/</a:t>
            </a:r>
            <a:endParaRPr lang="en-T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https://antsle.com/</a:t>
            </a:r>
            <a:endParaRPr lang="en-T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https://www.hackthebox.eu/</a:t>
            </a:r>
            <a:endParaRPr lang="en-T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http://www.dvwa.co.uk/</a:t>
            </a:r>
            <a:endParaRPr lang="en-T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tr-TR" dirty="0" err="1"/>
              <a:t>https</a:t>
            </a:r>
            <a:r>
              <a:rPr lang="tr-TR" dirty="0"/>
              <a:t>://</a:t>
            </a:r>
            <a:r>
              <a:rPr lang="tr-TR" dirty="0" err="1"/>
              <a:t>pentest.ws</a:t>
            </a:r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5F242-D97D-1846-BA45-634E66E73638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87382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TR" dirty="0"/>
              <a:t>eference: sans SEC-560</a:t>
            </a:r>
          </a:p>
          <a:p>
            <a:r>
              <a:rPr lang="en-US" dirty="0"/>
              <a:t>R</a:t>
            </a:r>
            <a:r>
              <a:rPr lang="en-TR" dirty="0"/>
              <a:t>fc-768</a:t>
            </a:r>
          </a:p>
          <a:p>
            <a:r>
              <a:rPr lang="en-US" dirty="0"/>
              <a:t>http://</a:t>
            </a:r>
            <a:r>
              <a:rPr lang="en-US" dirty="0" err="1"/>
              <a:t>www.belgeler.org</a:t>
            </a:r>
            <a:r>
              <a:rPr lang="en-US" dirty="0"/>
              <a:t>/</a:t>
            </a:r>
            <a:r>
              <a:rPr lang="en-US" dirty="0" err="1"/>
              <a:t>rfc</a:t>
            </a:r>
            <a:r>
              <a:rPr lang="en-US" dirty="0"/>
              <a:t>/rfc768.html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Kullanıcı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Verikatarı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Protokolü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(UDP - User Datagram Protocol),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bilgisayar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ağlarının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arabağlantılı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kümesinde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paket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anahtarlamalı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bilgisayar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iletişiminin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verikatarı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kipini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kullanılabilir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kılmak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için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tanımlanmıştır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Bu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protokol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Ağ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Protokolünün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(IP) [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1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taşıyıcı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protokol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olarak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kullanıldığını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varsayar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protokol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diğer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programlara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asgari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protokol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mekanizması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ileti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gönderen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uygulama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programları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için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yordam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sağlar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Protokol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aktarım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yönlenimli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olup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teslimat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yineleme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koruması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garanti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edilmemiştir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Veri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akımlarının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sırayla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güvenilir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teslimatını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gerektiren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uygulamalar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Aktarım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Denetim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Protokolünü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(TCP) [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kullanmalıdır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TR" dirty="0"/>
              <a:t>WTF?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5F242-D97D-1846-BA45-634E66E73638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37394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https://www.guru99.com/</a:t>
            </a:r>
            <a:r>
              <a:rPr lang="en-US" dirty="0" err="1"/>
              <a:t>tcp</a:t>
            </a:r>
            <a:r>
              <a:rPr lang="en-US" dirty="0"/>
              <a:t>-vs-</a:t>
            </a:r>
            <a:r>
              <a:rPr lang="en-US" dirty="0" err="1"/>
              <a:t>udp</a:t>
            </a:r>
            <a:r>
              <a:rPr lang="en-US" dirty="0"/>
              <a:t>-understanding-the-</a:t>
            </a:r>
            <a:r>
              <a:rPr lang="en-US" dirty="0" err="1"/>
              <a:t>difference.html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5F242-D97D-1846-BA45-634E66E73638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95316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www.securityfocus.com</a:t>
            </a:r>
            <a:r>
              <a:rPr lang="en-US" dirty="0"/>
              <a:t>/news/4831</a:t>
            </a:r>
          </a:p>
          <a:p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www.phrack.org</a:t>
            </a:r>
            <a:r>
              <a:rPr lang="en-US" dirty="0"/>
              <a:t>/issues/51/11.html#article</a:t>
            </a:r>
          </a:p>
          <a:p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ftp.cerias.purdue.edu</a:t>
            </a:r>
            <a:r>
              <a:rPr lang="en-US" dirty="0"/>
              <a:t>/pub/tools/</a:t>
            </a:r>
            <a:r>
              <a:rPr lang="en-US" dirty="0" err="1"/>
              <a:t>unix</a:t>
            </a:r>
            <a:r>
              <a:rPr lang="en-US" dirty="0"/>
              <a:t>/scanners/</a:t>
            </a:r>
          </a:p>
          <a:p>
            <a:r>
              <a:rPr lang="en-US" dirty="0"/>
              <a:t>http://</a:t>
            </a:r>
            <a:r>
              <a:rPr lang="en-US" dirty="0" err="1"/>
              <a:t>ftp.cerias.purdue.edu</a:t>
            </a:r>
            <a:r>
              <a:rPr lang="en-US" dirty="0"/>
              <a:t>/pub/tools/</a:t>
            </a:r>
            <a:r>
              <a:rPr lang="en-US" dirty="0" err="1"/>
              <a:t>unix</a:t>
            </a:r>
            <a:r>
              <a:rPr lang="en-US" dirty="0"/>
              <a:t>/scanners/strobe/strobe/</a:t>
            </a:r>
            <a:r>
              <a:rPr lang="en-US" dirty="0" err="1"/>
              <a:t>strobe.c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Nmap scripting engine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nrnap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-n --script=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sshvl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nse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--script-trace 10.10 .10.60 -p 22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5F242-D97D-1846-BA45-634E66E73638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36115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5F242-D97D-1846-BA45-634E66E73638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846397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5F242-D97D-1846-BA45-634E66E73638}" type="slidenum">
              <a:rPr lang="tr-TR" smtClean="0"/>
              <a:t>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596718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5F242-D97D-1846-BA45-634E66E73638}" type="slidenum">
              <a:rPr lang="tr-TR" smtClean="0"/>
              <a:t>16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140067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5F242-D97D-1846-BA45-634E66E73638}" type="slidenum">
              <a:rPr lang="tr-TR" smtClean="0"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192722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ACK scan is enabled by specifying the </a:t>
            </a:r>
            <a:r>
              <a:rPr lang="en-US" dirty="0"/>
              <a:t>-</a:t>
            </a:r>
            <a:r>
              <a:rPr lang="en-US" dirty="0" err="1"/>
              <a:t>sA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option. Its probe packet has only the ACK flag set (unless you use </a:t>
            </a:r>
            <a:r>
              <a:rPr lang="en-US" dirty="0"/>
              <a:t>--</a:t>
            </a:r>
            <a:r>
              <a:rPr lang="en-US" dirty="0" err="1"/>
              <a:t>scanflags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When scanning unfiltered systems, </a:t>
            </a:r>
            <a:r>
              <a:rPr lang="en-US" dirty="0"/>
              <a:t>open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dirty="0"/>
              <a:t>closed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ports will both return a RST packet. Nmap then labels them as </a:t>
            </a:r>
            <a:r>
              <a:rPr lang="en-US" dirty="0"/>
              <a:t>unfiltered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meaning that they are reachable by the ACK packet, but whether they are </a:t>
            </a:r>
            <a:r>
              <a:rPr lang="en-US" dirty="0"/>
              <a:t>open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dirty="0"/>
              <a:t>closed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undetermined. Ports that don't respond, or send certain ICMP error messages back, are labeled </a:t>
            </a:r>
            <a:r>
              <a:rPr lang="en-US" dirty="0"/>
              <a:t>filtered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nmap.org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/book/scan-methods-ack-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scan.html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sends an ACK to the target’s ports, the target will think “it seems like I started a connection with this computer before, let’s answer him”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targeted port – if open – will check if there is an existing connection already with this computer, if there is no existing connection already (which is our case here) then the answer will be a RST, and if the port is closed then no responses will be sent back.</a:t>
            </a:r>
            <a:br>
              <a:rPr lang="en-US" dirty="0"/>
            </a:b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because this scan type is just used to check Packet Filtering, so the response to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nmap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would be “Filtered” or “Unfiltered”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Filtered indicates that there is a Packet Filtering device (may be a firewall) that filters these type of packets, while unfiltered indicates that there is no Packet Filtering devices and that this port might be open or closed.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 purpose of this scan is not to find open ports on our targets but to audit the rules of Packet Filtering.</a:t>
            </a:r>
          </a:p>
          <a:p>
            <a:r>
              <a:rPr lang="tr-TR" dirty="0"/>
              <a:t>http://</a:t>
            </a:r>
            <a:r>
              <a:rPr lang="tr-TR" dirty="0" err="1"/>
              <a:t>haymanezzeldin.blogspot.com</a:t>
            </a:r>
            <a:r>
              <a:rPr lang="tr-TR" dirty="0"/>
              <a:t>/2008/02/scanning-using-nmap-part-2.html</a:t>
            </a:r>
          </a:p>
          <a:p>
            <a:endParaRPr lang="tr-TR" dirty="0"/>
          </a:p>
          <a:p>
            <a:r>
              <a:rPr lang="tr-TR" dirty="0" err="1"/>
              <a:t>https</a:t>
            </a:r>
            <a:r>
              <a:rPr lang="tr-TR" dirty="0"/>
              <a:t>://</a:t>
            </a:r>
            <a:r>
              <a:rPr lang="tr-TR" dirty="0" err="1"/>
              <a:t>nmap.org</a:t>
            </a:r>
            <a:r>
              <a:rPr lang="tr-TR" dirty="0"/>
              <a:t>/</a:t>
            </a:r>
            <a:r>
              <a:rPr lang="tr-TR" dirty="0" err="1"/>
              <a:t>book</a:t>
            </a:r>
            <a:r>
              <a:rPr lang="tr-TR" dirty="0"/>
              <a:t>/</a:t>
            </a:r>
            <a:r>
              <a:rPr lang="tr-TR" dirty="0" err="1"/>
              <a:t>determining-firewall-rules.html#defeating-firewalls-ids-ackscan</a:t>
            </a:r>
            <a:endParaRPr lang="tr-TR" dirty="0"/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5F242-D97D-1846-BA45-634E66E73638}" type="slidenum">
              <a:rPr lang="tr-TR" smtClean="0"/>
              <a:t>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661021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5F242-D97D-1846-BA45-634E66E73638}" type="slidenum">
              <a:rPr lang="tr-TR" smtClean="0"/>
              <a:t>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29220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https</a:t>
            </a:r>
            <a:r>
              <a:rPr lang="tr-TR" dirty="0"/>
              <a:t>://</a:t>
            </a:r>
            <a:r>
              <a:rPr lang="tr-TR" dirty="0" err="1"/>
              <a:t>nmap.org</a:t>
            </a:r>
            <a:r>
              <a:rPr lang="tr-TR" dirty="0"/>
              <a:t>/</a:t>
            </a:r>
            <a:r>
              <a:rPr lang="tr-TR" dirty="0" err="1"/>
              <a:t>book</a:t>
            </a:r>
            <a:r>
              <a:rPr lang="tr-TR" dirty="0"/>
              <a:t>/</a:t>
            </a:r>
            <a:r>
              <a:rPr lang="tr-TR" dirty="0" err="1"/>
              <a:t>idlescan.html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5F242-D97D-1846-BA45-634E66E73638}" type="slidenum">
              <a:rPr lang="tr-TR" smtClean="0"/>
              <a:t>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39228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and Application</a:t>
            </a:r>
            <a:b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Fingerprinting Techniques ______________________________ 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Jon Mark Allen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5F242-D97D-1846-BA45-634E66E73638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20635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5F242-D97D-1846-BA45-634E66E73638}" type="slidenum">
              <a:rPr lang="tr-TR" smtClean="0"/>
              <a:t>21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967838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-us/troubleshoot/windows-server/networking/direct-hosting-of-</a:t>
            </a:r>
            <a:r>
              <a:rPr lang="en-US" dirty="0" err="1"/>
              <a:t>smb</a:t>
            </a:r>
            <a:r>
              <a:rPr lang="en-US" dirty="0"/>
              <a:t>-over-</a:t>
            </a:r>
            <a:r>
              <a:rPr lang="en-US" dirty="0" err="1"/>
              <a:t>tcpip</a:t>
            </a:r>
            <a:endParaRPr lang="en-US" dirty="0"/>
          </a:p>
          <a:p>
            <a:r>
              <a:rPr lang="en-US" dirty="0" err="1"/>
              <a:t>Rfc</a:t>
            </a:r>
            <a:r>
              <a:rPr lang="en-US" dirty="0"/>
              <a:t> 1001</a:t>
            </a:r>
          </a:p>
          <a:p>
            <a:endParaRPr lang="en-TR" dirty="0"/>
          </a:p>
          <a:p>
            <a:r>
              <a:rPr lang="en-US" dirty="0"/>
              <a:t>https://</a:t>
            </a:r>
            <a:r>
              <a:rPr lang="en-US" dirty="0" err="1"/>
              <a:t>docs.microsoft.com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-us/windows-server/administration/windows-commands/</a:t>
            </a:r>
            <a:r>
              <a:rPr lang="en-US" dirty="0" err="1"/>
              <a:t>nbtstat</a:t>
            </a:r>
            <a:endParaRPr lang="en-US" dirty="0"/>
          </a:p>
          <a:p>
            <a:endParaRPr lang="en-TR" dirty="0"/>
          </a:p>
          <a:p>
            <a:r>
              <a:rPr lang="en-US" dirty="0"/>
              <a:t>S</a:t>
            </a:r>
            <a:r>
              <a:rPr lang="en-TR" dirty="0"/>
              <a:t>ession layer for the start it is not a protocol it is an api,</a:t>
            </a:r>
          </a:p>
          <a:p>
            <a:r>
              <a:rPr lang="en-US" dirty="0"/>
              <a:t>T</a:t>
            </a:r>
            <a:r>
              <a:rPr lang="en-TR" dirty="0"/>
              <a:t>hen with rfc1001 it hardly becomes a protocol</a:t>
            </a:r>
          </a:p>
          <a:p>
            <a:endParaRPr lang="en-TR" dirty="0"/>
          </a:p>
          <a:p>
            <a:pPr>
              <a:lnSpc>
                <a:spcPct val="90000"/>
              </a:lnSpc>
            </a:pPr>
            <a:r>
              <a:rPr lang="tr-TR" sz="1200" dirty="0" err="1"/>
              <a:t>nbname</a:t>
            </a:r>
            <a:r>
              <a:rPr lang="tr-TR" sz="1200" dirty="0"/>
              <a:t>: 137/UDP//TCP</a:t>
            </a:r>
          </a:p>
          <a:p>
            <a:pPr>
              <a:lnSpc>
                <a:spcPct val="90000"/>
              </a:lnSpc>
            </a:pPr>
            <a:r>
              <a:rPr lang="tr-TR" sz="1200" dirty="0" err="1"/>
              <a:t>nbdatagram</a:t>
            </a:r>
            <a:r>
              <a:rPr lang="tr-TR" sz="1200" dirty="0"/>
              <a:t>: 138/UDP, </a:t>
            </a:r>
            <a:r>
              <a:rPr lang="tr-TR" sz="1200" dirty="0" err="1"/>
              <a:t>nbsession</a:t>
            </a:r>
            <a:r>
              <a:rPr lang="tr-TR" sz="1200" dirty="0"/>
              <a:t>: 139/TCP</a:t>
            </a:r>
          </a:p>
          <a:p>
            <a:pPr>
              <a:lnSpc>
                <a:spcPct val="90000"/>
              </a:lnSpc>
            </a:pPr>
            <a:endParaRPr lang="tr-TR" sz="1200" dirty="0"/>
          </a:p>
          <a:p>
            <a:pPr>
              <a:lnSpc>
                <a:spcPct val="90000"/>
              </a:lnSpc>
            </a:pPr>
            <a:endParaRPr lang="tr-TR" sz="1200" dirty="0"/>
          </a:p>
          <a:p>
            <a:pPr>
              <a:lnSpc>
                <a:spcPct val="90000"/>
              </a:lnSpc>
            </a:pPr>
            <a:r>
              <a:rPr lang="tr-TR" sz="1200" dirty="0" err="1"/>
              <a:t>Smb</a:t>
            </a:r>
            <a:r>
              <a:rPr lang="tr-TR" sz="1200" dirty="0"/>
              <a:t>-Access-</a:t>
            </a:r>
            <a:r>
              <a:rPr lang="tr-TR" sz="1200" dirty="0" err="1"/>
              <a:t>from</a:t>
            </a:r>
            <a:r>
              <a:rPr lang="tr-TR" sz="1200" dirty="0"/>
              <a:t>-Linux in </a:t>
            </a:r>
            <a:r>
              <a:rPr lang="tr-TR" sz="1200" dirty="0" err="1"/>
              <a:t>folder</a:t>
            </a:r>
            <a:r>
              <a:rPr lang="tr-TR" sz="1200" dirty="0"/>
              <a:t>…</a:t>
            </a:r>
          </a:p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5F242-D97D-1846-BA45-634E66E73638}" type="slidenum">
              <a:rPr lang="tr-TR" smtClean="0"/>
              <a:t>24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375805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TR" dirty="0"/>
              <a:t>nmp versiyonları,</a:t>
            </a:r>
          </a:p>
          <a:p>
            <a:r>
              <a:rPr lang="en-US" dirty="0"/>
              <a:t>A</a:t>
            </a:r>
            <a:r>
              <a:rPr lang="en-TR" dirty="0"/>
              <a:t>çıklıkları,</a:t>
            </a:r>
          </a:p>
          <a:p>
            <a:r>
              <a:rPr lang="en-US" dirty="0"/>
              <a:t>C</a:t>
            </a:r>
            <a:r>
              <a:rPr lang="en-TR" dirty="0"/>
              <a:t>ommon değerleri, ssl konularına değin.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5F242-D97D-1846-BA45-634E66E73638}" type="slidenum">
              <a:rPr lang="tr-TR" smtClean="0"/>
              <a:t>25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855875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-us/troubleshoot/windows-server/identity/enable-ldap-over-ssl-3rd-certification-authority</a:t>
            </a:r>
          </a:p>
          <a:p>
            <a:r>
              <a:rPr lang="en-US" dirty="0"/>
              <a:t>https://</a:t>
            </a:r>
            <a:r>
              <a:rPr lang="en-US" dirty="0" err="1"/>
              <a:t>www.iana.org</a:t>
            </a:r>
            <a:r>
              <a:rPr lang="en-US" dirty="0"/>
              <a:t>/assignments/service-names-port-numbers/</a:t>
            </a:r>
            <a:r>
              <a:rPr lang="en-US" dirty="0" err="1"/>
              <a:t>service-names-port-numbers.xhtml?search</a:t>
            </a:r>
            <a:r>
              <a:rPr lang="en-US" dirty="0"/>
              <a:t>=</a:t>
            </a:r>
            <a:r>
              <a:rPr lang="en-US" dirty="0" err="1"/>
              <a:t>ldap</a:t>
            </a:r>
            <a:endParaRPr lang="en-US" dirty="0"/>
          </a:p>
          <a:p>
            <a:endParaRPr lang="en-TR" dirty="0"/>
          </a:p>
          <a:p>
            <a:endParaRPr lang="en-TR" dirty="0"/>
          </a:p>
          <a:p>
            <a:r>
              <a:rPr lang="en-US" dirty="0"/>
              <a:t>M</a:t>
            </a:r>
            <a:r>
              <a:rPr lang="en-TR" dirty="0"/>
              <a:t>isunderstanding :   </a:t>
            </a:r>
            <a:r>
              <a:rPr lang="en-US" dirty="0"/>
              <a:t>https://</a:t>
            </a:r>
            <a:r>
              <a:rPr lang="en-US" dirty="0" err="1"/>
              <a:t>www.solarwindsmsp.com</a:t>
            </a:r>
            <a:r>
              <a:rPr lang="en-US" dirty="0"/>
              <a:t>/blog/difference-between-</a:t>
            </a:r>
            <a:r>
              <a:rPr lang="en-US" dirty="0" err="1"/>
              <a:t>ldap</a:t>
            </a:r>
            <a:r>
              <a:rPr lang="en-US" dirty="0"/>
              <a:t>-ad</a:t>
            </a:r>
          </a:p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5F242-D97D-1846-BA45-634E66E73638}" type="slidenum">
              <a:rPr lang="tr-TR" smtClean="0"/>
              <a:t>26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436159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www.iana.org</a:t>
            </a:r>
            <a:r>
              <a:rPr lang="en-US" dirty="0"/>
              <a:t>/assignments/service-names-port-numbers/</a:t>
            </a:r>
            <a:r>
              <a:rPr lang="en-US" dirty="0" err="1"/>
              <a:t>service-names-port-numbers.xhtml?search</a:t>
            </a:r>
            <a:r>
              <a:rPr lang="en-US" dirty="0"/>
              <a:t>=smtp</a:t>
            </a:r>
          </a:p>
          <a:p>
            <a:r>
              <a:rPr lang="en-US" dirty="0"/>
              <a:t>Smtp-relay server</a:t>
            </a:r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5F242-D97D-1846-BA45-634E66E73638}" type="slidenum">
              <a:rPr lang="tr-TR" smtClean="0"/>
              <a:t>28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638491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www.iana.org</a:t>
            </a:r>
            <a:r>
              <a:rPr lang="en-US" dirty="0"/>
              <a:t>/assignments/service-names-port-numbers/</a:t>
            </a:r>
            <a:r>
              <a:rPr lang="en-US" dirty="0" err="1"/>
              <a:t>service-names-port-numbers.xhtml?search</a:t>
            </a:r>
            <a:r>
              <a:rPr lang="en-US" dirty="0"/>
              <a:t>=smtp</a:t>
            </a:r>
          </a:p>
          <a:p>
            <a:r>
              <a:rPr lang="en-US" dirty="0"/>
              <a:t>Smtp-relay server</a:t>
            </a:r>
          </a:p>
          <a:p>
            <a:endParaRPr lang="en-US" dirty="0"/>
          </a:p>
          <a:p>
            <a:pPr>
              <a:lnSpc>
                <a:spcPct val="90000"/>
              </a:lnSpc>
            </a:pPr>
            <a:r>
              <a:rPr lang="tr-TR" dirty="0"/>
              <a:t>VRFY – Kullanıcının geçerli </a:t>
            </a:r>
            <a:r>
              <a:rPr lang="tr-TR" dirty="0" err="1"/>
              <a:t>oluğ</a:t>
            </a:r>
            <a:r>
              <a:rPr lang="tr-TR" dirty="0"/>
              <a:t> olmadığı için,</a:t>
            </a:r>
          </a:p>
          <a:p>
            <a:pPr>
              <a:lnSpc>
                <a:spcPct val="90000"/>
              </a:lnSpc>
            </a:pPr>
            <a:r>
              <a:rPr lang="tr-TR" dirty="0"/>
              <a:t>EXPN – Mail listesi ve </a:t>
            </a:r>
            <a:r>
              <a:rPr lang="tr-TR" dirty="0" err="1"/>
              <a:t>alias</a:t>
            </a:r>
            <a:r>
              <a:rPr lang="tr-TR" dirty="0"/>
              <a:t> kullanıldığı durumlarda asıl hedefi belirlemek için,</a:t>
            </a:r>
          </a:p>
          <a:p>
            <a:pPr>
              <a:lnSpc>
                <a:spcPct val="90000"/>
              </a:lnSpc>
            </a:pPr>
            <a:r>
              <a:rPr lang="tr-TR" dirty="0"/>
              <a:t>RCPT TO – Mailin alıcılarının belirlenmesi için kullanılan komuttur.</a:t>
            </a:r>
          </a:p>
          <a:p>
            <a:pPr>
              <a:lnSpc>
                <a:spcPct val="90000"/>
              </a:lnSpc>
            </a:pPr>
            <a:r>
              <a:rPr lang="tr-TR" dirty="0"/>
              <a:t>TCP 25</a:t>
            </a:r>
          </a:p>
          <a:p>
            <a:pPr>
              <a:lnSpc>
                <a:spcPct val="90000"/>
              </a:lnSpc>
            </a:pPr>
            <a:r>
              <a:rPr lang="tr-TR" dirty="0" err="1"/>
              <a:t>Ismtp</a:t>
            </a:r>
            <a:r>
              <a:rPr lang="tr-TR" dirty="0"/>
              <a:t>, telnet</a:t>
            </a:r>
          </a:p>
          <a:p>
            <a:endParaRPr lang="en-TR" dirty="0"/>
          </a:p>
          <a:p>
            <a:endParaRPr lang="en-TR" dirty="0"/>
          </a:p>
          <a:p>
            <a:r>
              <a:rPr lang="en-US" dirty="0"/>
              <a:t>https://</a:t>
            </a:r>
            <a:r>
              <a:rPr lang="en-US" dirty="0" err="1"/>
              <a:t>help.bizagi.com</a:t>
            </a:r>
            <a:r>
              <a:rPr lang="en-US" dirty="0"/>
              <a:t>/bpm-suite/</a:t>
            </a:r>
            <a:r>
              <a:rPr lang="en-US" dirty="0" err="1"/>
              <a:t>en</a:t>
            </a:r>
            <a:r>
              <a:rPr lang="en-US" dirty="0"/>
              <a:t>/</a:t>
            </a:r>
            <a:r>
              <a:rPr lang="en-US" dirty="0" err="1"/>
              <a:t>index.html?using_an_smtp_server.htm</a:t>
            </a:r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5F242-D97D-1846-BA45-634E66E73638}" type="slidenum">
              <a:rPr lang="tr-TR" smtClean="0"/>
              <a:t>29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099953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Işletim</a:t>
            </a:r>
            <a:r>
              <a:rPr lang="en-US" dirty="0"/>
              <a:t> </a:t>
            </a:r>
            <a:r>
              <a:rPr lang="en-US" dirty="0" err="1"/>
              <a:t>sisteminin</a:t>
            </a:r>
            <a:r>
              <a:rPr lang="en-US" dirty="0"/>
              <a:t> </a:t>
            </a:r>
            <a:r>
              <a:rPr lang="en-US" dirty="0" err="1"/>
              <a:t>güncellenmediği</a:t>
            </a:r>
            <a:r>
              <a:rPr lang="en-US" dirty="0"/>
              <a:t>, </a:t>
            </a:r>
            <a:r>
              <a:rPr lang="en-US" dirty="0" err="1"/>
              <a:t>varsayılan</a:t>
            </a:r>
            <a:r>
              <a:rPr lang="en-US" dirty="0"/>
              <a:t> </a:t>
            </a:r>
            <a:r>
              <a:rPr lang="en-US" dirty="0" err="1"/>
              <a:t>şifrelerin</a:t>
            </a:r>
            <a:r>
              <a:rPr lang="en-US" dirty="0"/>
              <a:t> </a:t>
            </a:r>
            <a:r>
              <a:rPr lang="en-US" dirty="0" err="1"/>
              <a:t>kullanıldığı</a:t>
            </a:r>
            <a:r>
              <a:rPr lang="en-US" dirty="0"/>
              <a:t>, </a:t>
            </a:r>
            <a:r>
              <a:rPr lang="en-US" dirty="0" err="1"/>
              <a:t>açık</a:t>
            </a:r>
            <a:r>
              <a:rPr lang="en-US" dirty="0"/>
              <a:t> </a:t>
            </a:r>
            <a:r>
              <a:rPr lang="en-US" dirty="0" err="1"/>
              <a:t>metin</a:t>
            </a:r>
            <a:r>
              <a:rPr lang="en-US" dirty="0"/>
              <a:t> </a:t>
            </a:r>
            <a:r>
              <a:rPr lang="en-US" dirty="0" err="1"/>
              <a:t>protokollerin</a:t>
            </a:r>
            <a:r>
              <a:rPr lang="en-US" dirty="0"/>
              <a:t> </a:t>
            </a:r>
            <a:r>
              <a:rPr lang="en-US" dirty="0" err="1"/>
              <a:t>kullanıldığı</a:t>
            </a:r>
            <a:r>
              <a:rPr lang="en-US" dirty="0"/>
              <a:t> </a:t>
            </a:r>
            <a:r>
              <a:rPr lang="en-US" dirty="0" err="1"/>
              <a:t>http,smtp</a:t>
            </a:r>
            <a:r>
              <a:rPr lang="en-US" dirty="0"/>
              <a:t> vb. </a:t>
            </a:r>
            <a:r>
              <a:rPr lang="en-US" dirty="0" err="1"/>
              <a:t>Zafiyetli</a:t>
            </a:r>
            <a:r>
              <a:rPr lang="en-US" dirty="0"/>
              <a:t> </a:t>
            </a:r>
            <a:r>
              <a:rPr lang="en-US" dirty="0" err="1"/>
              <a:t>protokollerin</a:t>
            </a:r>
            <a:r>
              <a:rPr lang="en-US" dirty="0"/>
              <a:t> </a:t>
            </a:r>
            <a:r>
              <a:rPr lang="en-US" dirty="0" err="1"/>
              <a:t>kullanıldığı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bilgiler</a:t>
            </a:r>
            <a:r>
              <a:rPr lang="en-US" dirty="0"/>
              <a:t> </a:t>
            </a:r>
            <a:r>
              <a:rPr lang="en-US" dirty="0" err="1"/>
              <a:t>bulunur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Kali </a:t>
            </a:r>
            <a:r>
              <a:rPr lang="en-US" dirty="0" err="1"/>
              <a:t>üzerinde</a:t>
            </a:r>
            <a:r>
              <a:rPr lang="en-US" dirty="0"/>
              <a:t> </a:t>
            </a:r>
            <a:r>
              <a:rPr lang="en-US" dirty="0" err="1"/>
              <a:t>nessus</a:t>
            </a:r>
            <a:r>
              <a:rPr lang="en-US" dirty="0"/>
              <a:t> </a:t>
            </a:r>
            <a:r>
              <a:rPr lang="en-US" dirty="0" err="1"/>
              <a:t>tarama</a:t>
            </a:r>
            <a:r>
              <a:rPr lang="en-US" dirty="0"/>
              <a:t> </a:t>
            </a:r>
            <a:r>
              <a:rPr lang="en-US" dirty="0" err="1"/>
              <a:t>oluştur</a:t>
            </a:r>
            <a:r>
              <a:rPr lang="en-US" dirty="0"/>
              <a:t>, </a:t>
            </a:r>
            <a:r>
              <a:rPr lang="en-US" dirty="0" err="1"/>
              <a:t>pluginleri</a:t>
            </a:r>
            <a:r>
              <a:rPr lang="en-US" dirty="0"/>
              <a:t> </a:t>
            </a:r>
            <a:r>
              <a:rPr lang="en-US" dirty="0" err="1"/>
              <a:t>anlat</a:t>
            </a:r>
            <a:r>
              <a:rPr lang="en-US" dirty="0"/>
              <a:t>, </a:t>
            </a:r>
            <a:r>
              <a:rPr lang="en-US" dirty="0" err="1"/>
              <a:t>farklı</a:t>
            </a:r>
            <a:r>
              <a:rPr lang="en-US" dirty="0"/>
              <a:t> </a:t>
            </a:r>
            <a:r>
              <a:rPr lang="en-US" dirty="0" err="1"/>
              <a:t>tarama</a:t>
            </a:r>
            <a:r>
              <a:rPr lang="en-US" dirty="0"/>
              <a:t> </a:t>
            </a:r>
            <a:r>
              <a:rPr lang="en-US" dirty="0" err="1"/>
              <a:t>yöntemlerini</a:t>
            </a:r>
            <a:r>
              <a:rPr lang="en-US" dirty="0"/>
              <a:t> </a:t>
            </a:r>
            <a:r>
              <a:rPr lang="en-US" dirty="0" err="1"/>
              <a:t>göster</a:t>
            </a:r>
            <a:r>
              <a:rPr lang="en-US" dirty="0"/>
              <a:t>, scheduled scan </a:t>
            </a:r>
            <a:r>
              <a:rPr lang="en-US" dirty="0" err="1"/>
              <a:t>ve</a:t>
            </a:r>
            <a:r>
              <a:rPr lang="en-US" dirty="0"/>
              <a:t> authentication </a:t>
            </a:r>
            <a:r>
              <a:rPr lang="en-US" dirty="0" err="1"/>
              <a:t>alanlarını</a:t>
            </a:r>
            <a:r>
              <a:rPr lang="en-US" dirty="0"/>
              <a:t> </a:t>
            </a:r>
            <a:r>
              <a:rPr lang="en-US" dirty="0" err="1"/>
              <a:t>göster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5F242-D97D-1846-BA45-634E66E73638}" type="slidenum">
              <a:rPr lang="tr-TR" smtClean="0"/>
              <a:t>30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70088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5F242-D97D-1846-BA45-634E66E73638}" type="slidenum">
              <a:rPr lang="tr-TR" smtClean="0"/>
              <a:t>32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3600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5F242-D97D-1846-BA45-634E66E73638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49709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Scapy-cheat-sheet</a:t>
            </a:r>
            <a:r>
              <a:rPr lang="tr-TR" dirty="0"/>
              <a:t> SANS</a:t>
            </a:r>
          </a:p>
          <a:p>
            <a:r>
              <a:rPr lang="tr-TR" dirty="0" err="1"/>
              <a:t>Scapy</a:t>
            </a:r>
            <a:r>
              <a:rPr lang="tr-TR" dirty="0"/>
              <a:t> </a:t>
            </a:r>
            <a:r>
              <a:rPr lang="tr-TR" dirty="0" err="1"/>
              <a:t>detail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5F242-D97D-1846-BA45-634E66E73638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89379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networklessons.com</a:t>
            </a:r>
            <a:r>
              <a:rPr lang="en-US" dirty="0"/>
              <a:t>/cisco/ccna-routing-switching-icnd1-100-105/traceroute</a:t>
            </a:r>
          </a:p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5F242-D97D-1846-BA45-634E66E73638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59482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Netdiscover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finds IP addresses using the Address Resolution Protocol (ARP), which matches IP addresses to MAC addresses. However, ARP by design will not cross network boundaries </a:t>
            </a:r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5F242-D97D-1846-BA45-634E66E73638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34386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Açık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Sistemler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Bağlantısı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(OSI)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iletişim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modelinde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TCP,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Katman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4’ün,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aktarım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katmanının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Katman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5’in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oturum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katmanının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bazı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kısımlarını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kapsar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people seem to need data processing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OSI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Referans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 ,TCP/IP model</a:t>
            </a:r>
          </a:p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5F242-D97D-1846-BA45-634E66E73638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95787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 way Handshake</a:t>
            </a:r>
          </a:p>
          <a:p>
            <a:r>
              <a:rPr lang="en-US" dirty="0"/>
              <a:t>Host A</a:t>
            </a:r>
            <a:r>
              <a:rPr lang="en-US" b="1" dirty="0"/>
              <a:t> sends</a:t>
            </a:r>
            <a:r>
              <a:rPr lang="en-US" dirty="0"/>
              <a:t> a TCP </a:t>
            </a:r>
            <a:r>
              <a:rPr lang="en-US" b="1" dirty="0" err="1"/>
              <a:t>SYN</a:t>
            </a:r>
            <a:r>
              <a:rPr lang="en-US" dirty="0" err="1"/>
              <a:t>chronize</a:t>
            </a:r>
            <a:r>
              <a:rPr lang="en-US" dirty="0"/>
              <a:t> packet to Host B</a:t>
            </a:r>
          </a:p>
          <a:p>
            <a:r>
              <a:rPr lang="en-US" dirty="0"/>
              <a:t>Host B receives A's </a:t>
            </a:r>
            <a:r>
              <a:rPr lang="en-US" b="1" dirty="0"/>
              <a:t>SYN</a:t>
            </a:r>
            <a:endParaRPr lang="en-US" dirty="0"/>
          </a:p>
          <a:p>
            <a:r>
              <a:rPr lang="en-US" dirty="0"/>
              <a:t>Host B</a:t>
            </a:r>
            <a:r>
              <a:rPr lang="en-US" b="1" dirty="0"/>
              <a:t> sends</a:t>
            </a:r>
            <a:r>
              <a:rPr lang="en-US" dirty="0"/>
              <a:t> a </a:t>
            </a:r>
            <a:r>
              <a:rPr lang="en-US" b="1" dirty="0" err="1"/>
              <a:t>SYN</a:t>
            </a:r>
            <a:r>
              <a:rPr lang="en-US" dirty="0" err="1"/>
              <a:t>chronize-</a:t>
            </a:r>
            <a:r>
              <a:rPr lang="en-US" b="1" dirty="0" err="1"/>
              <a:t>ACK</a:t>
            </a:r>
            <a:r>
              <a:rPr lang="en-US" dirty="0" err="1"/>
              <a:t>nowledgement</a:t>
            </a:r>
            <a:endParaRPr lang="en-US" dirty="0"/>
          </a:p>
          <a:p>
            <a:r>
              <a:rPr lang="en-US" dirty="0"/>
              <a:t>Host A receives B's </a:t>
            </a:r>
            <a:r>
              <a:rPr lang="en-US" b="1" dirty="0"/>
              <a:t>SYN-ACK</a:t>
            </a:r>
            <a:endParaRPr lang="en-US" dirty="0"/>
          </a:p>
          <a:p>
            <a:r>
              <a:rPr lang="en-US" dirty="0"/>
              <a:t>Host A</a:t>
            </a:r>
            <a:r>
              <a:rPr lang="en-US" b="1" dirty="0"/>
              <a:t> sends</a:t>
            </a:r>
            <a:r>
              <a:rPr lang="en-US" dirty="0"/>
              <a:t> </a:t>
            </a:r>
            <a:r>
              <a:rPr lang="en-US" b="1" dirty="0" err="1"/>
              <a:t>ACK</a:t>
            </a:r>
            <a:r>
              <a:rPr lang="en-US" dirty="0" err="1"/>
              <a:t>nowledge</a:t>
            </a:r>
            <a:endParaRPr lang="en-US" dirty="0"/>
          </a:p>
          <a:p>
            <a:r>
              <a:rPr lang="en-US" dirty="0"/>
              <a:t>Host B receives </a:t>
            </a:r>
            <a:r>
              <a:rPr lang="en-US" b="1" dirty="0"/>
              <a:t>ACK</a:t>
            </a:r>
            <a:r>
              <a:rPr lang="en-US" dirty="0"/>
              <a:t>. </a:t>
            </a:r>
            <a:br>
              <a:rPr lang="en-US" b="1" i="1" dirty="0"/>
            </a:br>
            <a:r>
              <a:rPr lang="en-US" b="1" i="1" dirty="0"/>
              <a:t>TCP socket connection is ESTABLISHED.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</a:t>
            </a:r>
            <a:r>
              <a:rPr lang="en-TR" dirty="0"/>
              <a:t>eference: sans SEC-560</a:t>
            </a:r>
          </a:p>
          <a:p>
            <a:r>
              <a:rPr lang="en-US" dirty="0"/>
              <a:t>https://</a:t>
            </a:r>
            <a:r>
              <a:rPr lang="en-US" dirty="0" err="1"/>
              <a:t>www.inetdaemon.com</a:t>
            </a:r>
            <a:r>
              <a:rPr lang="en-US" dirty="0"/>
              <a:t>/tutorials/internet/</a:t>
            </a:r>
            <a:r>
              <a:rPr lang="en-US" dirty="0" err="1"/>
              <a:t>tcp</a:t>
            </a:r>
            <a:r>
              <a:rPr lang="en-US" dirty="0"/>
              <a:t>/3-way_handshake.shtml</a:t>
            </a:r>
          </a:p>
          <a:p>
            <a:r>
              <a:rPr lang="en-US" dirty="0"/>
              <a:t>Protocols :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FTP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Telnet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HTTPS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SMTP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POP3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IMAP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SSH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any other protocol that rides over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/>
              </a:rPr>
              <a:t>TCP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also has a three way handshake performed as connection is opened.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web requests,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SMTP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emails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FTP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file transfers all manage the messages they each send. TCP handles the transmission of those messages.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Flow control is the process of managing the rate at which data is transmitted. Using flow control,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Main Computer Tutorials Section"/>
              </a:rPr>
              <a:t>computer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receiving data can signal that it is not ready to receive data. TCP provides a flow control mechanism using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acknowlegements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TCP sequence numbers.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tcp-ip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Rfc-739 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5F242-D97D-1846-BA45-634E66E73638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00980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TR" dirty="0"/>
              <a:t>izim için neden önemli bu?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5F242-D97D-1846-BA45-634E66E73638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53455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28585-9443-114B-9DA8-7531033F8A31}" type="datetime1">
              <a:rPr lang="tr-TR" smtClean="0"/>
              <a:t>2.01.2021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630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BDD22-A675-0A43-BFAA-1734E7055380}" type="datetime1">
              <a:rPr lang="tr-TR" smtClean="0"/>
              <a:t>2.01.2021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97561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BDD22-A675-0A43-BFAA-1734E7055380}" type="datetime1">
              <a:rPr lang="tr-TR" smtClean="0"/>
              <a:t>2.01.2021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1093151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BDD22-A675-0A43-BFAA-1734E7055380}" type="datetime1">
              <a:rPr lang="tr-TR" smtClean="0"/>
              <a:t>2.01.2021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236510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BDD22-A675-0A43-BFAA-1734E7055380}" type="datetime1">
              <a:rPr lang="tr-TR" smtClean="0"/>
              <a:t>2.01.2021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83779541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BDD22-A675-0A43-BFAA-1734E7055380}" type="datetime1">
              <a:rPr lang="tr-TR" smtClean="0"/>
              <a:t>2.01.2021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09852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BDD22-A675-0A43-BFAA-1734E7055380}" type="datetime1">
              <a:rPr lang="tr-TR" smtClean="0"/>
              <a:t>2.01.2021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66072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BDD22-A675-0A43-BFAA-1734E7055380}" type="datetime1">
              <a:rPr lang="tr-TR" smtClean="0"/>
              <a:t>2.01.2021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60612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BDD22-A675-0A43-BFAA-1734E7055380}" type="datetime1">
              <a:rPr lang="tr-TR" smtClean="0"/>
              <a:t>2.01.2021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61923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2B8BD-B961-004E-8FA0-C5AA55436320}" type="datetime1">
              <a:rPr lang="tr-TR" smtClean="0"/>
              <a:t>2.01.2021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46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BDD22-A675-0A43-BFAA-1734E7055380}" type="datetime1">
              <a:rPr lang="tr-TR" smtClean="0"/>
              <a:t>2.01.2021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70067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BDD22-A675-0A43-BFAA-1734E7055380}" type="datetime1">
              <a:rPr lang="tr-TR" smtClean="0"/>
              <a:t>2.01.2021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72368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5E330-DF8C-DE44-94B8-CE9EE82E3D22}" type="datetime1">
              <a:rPr lang="tr-TR" smtClean="0"/>
              <a:t>2.01.2021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827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460A9-84CC-1144-8086-7140D9EC7187}" type="datetime1">
              <a:rPr lang="tr-TR" smtClean="0"/>
              <a:t>2.01.2021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094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BDD22-A675-0A43-BFAA-1734E7055380}" type="datetime1">
              <a:rPr lang="tr-TR" smtClean="0"/>
              <a:t>2.01.2021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31790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B6263-DC82-1F4C-9CCA-B52F21107343}" type="datetime1">
              <a:rPr lang="tr-TR" smtClean="0"/>
              <a:t>2.01.2021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809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BDD22-A675-0A43-BFAA-1734E7055380}" type="datetime1">
              <a:rPr lang="tr-TR" smtClean="0"/>
              <a:t>2.01.2021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254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  <p:sldLayoutId id="2147483919" r:id="rId12"/>
    <p:sldLayoutId id="2147483920" r:id="rId13"/>
    <p:sldLayoutId id="2147483921" r:id="rId14"/>
    <p:sldLayoutId id="2147483922" r:id="rId15"/>
    <p:sldLayoutId id="2147483923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nmap.org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xplorer.org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539A2-36B5-EF4C-9B61-0EB0306C1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2" y="821265"/>
            <a:ext cx="6979918" cy="5222117"/>
          </a:xfrm>
        </p:spPr>
        <p:txBody>
          <a:bodyPr anchor="ctr">
            <a:normAutofit/>
          </a:bodyPr>
          <a:lstStyle/>
          <a:p>
            <a:pPr algn="r"/>
            <a:r>
              <a:rPr lang="tr-TR" sz="5400" dirty="0"/>
              <a:t>Açıklık Tarama ve Sızma Testi</a:t>
            </a:r>
            <a:r>
              <a:rPr lang="en-TR" sz="5400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44DAA1-01F8-644B-809F-0D5EDB529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2885" y="821265"/>
            <a:ext cx="2950028" cy="5222117"/>
          </a:xfrm>
        </p:spPr>
        <p:txBody>
          <a:bodyPr anchor="ctr">
            <a:normAutofit/>
          </a:bodyPr>
          <a:lstStyle/>
          <a:p>
            <a:r>
              <a:rPr lang="en-TR" dirty="0"/>
              <a:t>MSÜ-2020</a:t>
            </a:r>
          </a:p>
          <a:p>
            <a:r>
              <a:rPr lang="en-TR" dirty="0"/>
              <a:t>Deniz DEMİRCİ</a:t>
            </a:r>
          </a:p>
        </p:txBody>
      </p:sp>
    </p:spTree>
    <p:extLst>
      <p:ext uri="{BB962C8B-B14F-4D97-AF65-F5344CB8AC3E}">
        <p14:creationId xmlns:p14="http://schemas.microsoft.com/office/powerpoint/2010/main" val="21156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8049AD-9827-49E8-8BF5-32E175C8E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AA99CFD-13BA-4D43-8274-E720ACDBE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46D58D6-64B0-4752-8159-24114F47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C16801F7-F15E-4355-8767-26487BA8B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14FF0578-E224-4225-8396-B99D4881F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4642C0E0-9644-41F1-8CF3-33779AA8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5F77D9D3-628A-4607-B307-91AAA5603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0600759E-C22E-4F3D-8569-0DE8F1D49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9A4E951D-EAB0-4F6B-84AE-B5B25684F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B953BEA8-1B45-419E-BACD-49DB8888B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72B7FA08-1FF3-4AED-B4E9-587D81D6B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F6C47D-F393-FF4A-9923-415FDF2E6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TR" dirty="0"/>
              <a:t>TCP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1A82A-C893-7147-97CB-94A17D0ED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D30BA-C926-AB4B-A30A-4941547C7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/>
          </a:bodyPr>
          <a:lstStyle/>
          <a:p>
            <a:endParaRPr lang="tr-TR" sz="2800" dirty="0"/>
          </a:p>
          <a:p>
            <a:r>
              <a:rPr lang="tr-TR" sz="2800" dirty="0"/>
              <a:t>RFC 793, TCP dokümanına göre;</a:t>
            </a:r>
          </a:p>
          <a:p>
            <a:pPr lvl="1"/>
            <a:r>
              <a:rPr lang="tr-TR" sz="2400" dirty="0"/>
              <a:t>Bir servis bir portta dinleme halinde ise</a:t>
            </a:r>
          </a:p>
          <a:p>
            <a:pPr lvl="1"/>
            <a:r>
              <a:rPr lang="tr-TR" sz="2400" dirty="0"/>
              <a:t>SYN Kontrol Biti ayarlanmış bir paket bu porta gönderilirse</a:t>
            </a:r>
          </a:p>
          <a:p>
            <a:pPr lvl="1"/>
            <a:r>
              <a:rPr lang="tr-TR" sz="2400" dirty="0"/>
              <a:t>TCP üzerinden çalışan bu servis ( SYN gelen paketin yükünün (</a:t>
            </a:r>
            <a:r>
              <a:rPr lang="tr-TR" sz="2400" dirty="0" err="1"/>
              <a:t>payload</a:t>
            </a:r>
            <a:r>
              <a:rPr lang="tr-TR" sz="2400" dirty="0"/>
              <a:t>) ne olduğuna bakılmaksızın)  mutlaka SYN-ACK </a:t>
            </a:r>
            <a:r>
              <a:rPr lang="tr-TR" sz="2400" dirty="0" err="1"/>
              <a:t>packet</a:t>
            </a:r>
            <a:r>
              <a:rPr lang="tr-TR" sz="2400" dirty="0"/>
              <a:t> ile cevap vermelidir.</a:t>
            </a:r>
          </a:p>
        </p:txBody>
      </p:sp>
    </p:spTree>
    <p:extLst>
      <p:ext uri="{BB962C8B-B14F-4D97-AF65-F5344CB8AC3E}">
        <p14:creationId xmlns:p14="http://schemas.microsoft.com/office/powerpoint/2010/main" val="220649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7F109-5341-074E-B652-4347ECF65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TCP/UDP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34119-6B29-B74A-A720-4E20B3922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 Datagram Protocol (UDP) </a:t>
            </a:r>
          </a:p>
          <a:p>
            <a:pPr lvl="1"/>
            <a:r>
              <a:rPr lang="en-US" dirty="0"/>
              <a:t>“no frills,” “bare bones” extension of best-effort IP </a:t>
            </a:r>
          </a:p>
          <a:p>
            <a:pPr lvl="1"/>
            <a:r>
              <a:rPr lang="en-US" dirty="0"/>
              <a:t>“best effort” service, UDP segments may be: </a:t>
            </a:r>
          </a:p>
          <a:p>
            <a:pPr lvl="2"/>
            <a:r>
              <a:rPr lang="en-US" dirty="0"/>
              <a:t>Lost</a:t>
            </a:r>
          </a:p>
          <a:p>
            <a:pPr lvl="2"/>
            <a:r>
              <a:rPr lang="en-US" dirty="0"/>
              <a:t>delivered out of order to app </a:t>
            </a:r>
          </a:p>
          <a:p>
            <a:pPr lvl="1"/>
            <a:r>
              <a:rPr lang="en-US" dirty="0"/>
              <a:t>connectionless:</a:t>
            </a:r>
          </a:p>
          <a:p>
            <a:pPr lvl="1"/>
            <a:r>
              <a:rPr lang="en-US" dirty="0"/>
              <a:t>no handshaking between UDP sender and receiver</a:t>
            </a:r>
          </a:p>
          <a:p>
            <a:pPr lvl="1"/>
            <a:r>
              <a:rPr lang="en-US" dirty="0"/>
              <a:t>each UDP segment handled independently of others </a:t>
            </a:r>
          </a:p>
          <a:p>
            <a:endParaRPr lang="en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BA69F-5EAC-C84E-ADEF-65D5E9DBB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328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A4D026A2-7476-44B0-9648-BB98882F7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8F8FC21-0A44-4045-95A1-B7935D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209B962-CD29-4D46-A7B0-10F6C7CF1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23">
              <a:extLst>
                <a:ext uri="{FF2B5EF4-FFF2-40B4-BE49-F238E27FC236}">
                  <a16:creationId xmlns:a16="http://schemas.microsoft.com/office/drawing/2014/main" id="{CC8D40CF-4D47-411D-A8B7-0E4B29E98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1" name="Rectangle 25">
              <a:extLst>
                <a:ext uri="{FF2B5EF4-FFF2-40B4-BE49-F238E27FC236}">
                  <a16:creationId xmlns:a16="http://schemas.microsoft.com/office/drawing/2014/main" id="{9B48A2AD-5257-4384-A7F5-A1EE4E68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04C26DE3-844C-47DA-831E-E7D7BF617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3" name="Rectangle 27">
              <a:extLst>
                <a:ext uri="{FF2B5EF4-FFF2-40B4-BE49-F238E27FC236}">
                  <a16:creationId xmlns:a16="http://schemas.microsoft.com/office/drawing/2014/main" id="{922D975E-0684-4AA6-9FB7-929B250D53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Rectangle 28">
              <a:extLst>
                <a:ext uri="{FF2B5EF4-FFF2-40B4-BE49-F238E27FC236}">
                  <a16:creationId xmlns:a16="http://schemas.microsoft.com/office/drawing/2014/main" id="{38ED5A9A-F0C7-4547-BC1E-22FC89BD2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Rectangle 29">
              <a:extLst>
                <a:ext uri="{FF2B5EF4-FFF2-40B4-BE49-F238E27FC236}">
                  <a16:creationId xmlns:a16="http://schemas.microsoft.com/office/drawing/2014/main" id="{2D743765-A245-4349-A5CE-4AB5F078F9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Isosceles Triangle 75">
              <a:extLst>
                <a:ext uri="{FF2B5EF4-FFF2-40B4-BE49-F238E27FC236}">
                  <a16:creationId xmlns:a16="http://schemas.microsoft.com/office/drawing/2014/main" id="{0AF7217B-D042-44D2-9FC7-71FAB6651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1CC9171B-8BEB-48B1-B9BE-E9584522D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39178BE9-53D8-441A-8691-0ED3B464B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882D75-E3D9-6945-90A9-120D73BAA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1164" y="643466"/>
            <a:ext cx="10596436" cy="55710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DE18C-79FB-E845-B521-E5FBE1C9B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2211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547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6CE6E43D-FC44-4F15-89C6-7C08E9BDC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21115E6-3640-4179-A252-686A27B75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68D2ABE-CDFA-4BEB-AF45-E43862265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23">
              <a:extLst>
                <a:ext uri="{FF2B5EF4-FFF2-40B4-BE49-F238E27FC236}">
                  <a16:creationId xmlns:a16="http://schemas.microsoft.com/office/drawing/2014/main" id="{A108FB8B-558B-4F9E-970F-72D2EE57F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Rectangle 25">
              <a:extLst>
                <a:ext uri="{FF2B5EF4-FFF2-40B4-BE49-F238E27FC236}">
                  <a16:creationId xmlns:a16="http://schemas.microsoft.com/office/drawing/2014/main" id="{481E92F1-5BD2-4422-B875-90578CEAA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Isosceles Triangle 75">
              <a:extLst>
                <a:ext uri="{FF2B5EF4-FFF2-40B4-BE49-F238E27FC236}">
                  <a16:creationId xmlns:a16="http://schemas.microsoft.com/office/drawing/2014/main" id="{9D9630F3-9488-4F58-9098-F6B8552BD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Rectangle 27">
              <a:extLst>
                <a:ext uri="{FF2B5EF4-FFF2-40B4-BE49-F238E27FC236}">
                  <a16:creationId xmlns:a16="http://schemas.microsoft.com/office/drawing/2014/main" id="{A82B105D-E7A6-4F3A-AFDA-B9133F6BD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8">
              <a:extLst>
                <a:ext uri="{FF2B5EF4-FFF2-40B4-BE49-F238E27FC236}">
                  <a16:creationId xmlns:a16="http://schemas.microsoft.com/office/drawing/2014/main" id="{592262AB-546B-41A7-99DE-EC034F072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29">
              <a:extLst>
                <a:ext uri="{FF2B5EF4-FFF2-40B4-BE49-F238E27FC236}">
                  <a16:creationId xmlns:a16="http://schemas.microsoft.com/office/drawing/2014/main" id="{D878A1F7-F404-41A0-BD7C-9739499BD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0076BF32-29FF-4C3A-B1AF-91A28EFD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0A4C29F3-B3A2-40B9-8670-ADA39B0C4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9" name="Isosceles Triangle 88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54" name="Picture 2">
            <a:hlinkClick r:id="rId3"/>
            <a:extLst>
              <a:ext uri="{FF2B5EF4-FFF2-40B4-BE49-F238E27FC236}">
                <a16:creationId xmlns:a16="http://schemas.microsoft.com/office/drawing/2014/main" id="{B6B51F74-8E62-BF43-A9DC-E825F1F74A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4905"/>
          <a:stretch/>
        </p:blipFill>
        <p:spPr bwMode="auto">
          <a:xfrm>
            <a:off x="568452" y="571500"/>
            <a:ext cx="11055096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D56AD-1465-1B42-AA3D-4555BA847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433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8FE87-CC49-F544-BED9-10211C020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9749366" cy="4864099"/>
          </a:xfrm>
        </p:spPr>
        <p:txBody>
          <a:bodyPr>
            <a:normAutofit/>
          </a:bodyPr>
          <a:lstStyle/>
          <a:p>
            <a:r>
              <a:rPr lang="en-US" b="1" dirty="0"/>
              <a:t>Connect scan:</a:t>
            </a:r>
            <a:r>
              <a:rPr lang="en-US" dirty="0"/>
              <a:t> </a:t>
            </a:r>
            <a:r>
              <a:rPr lang="en-US" dirty="0" err="1"/>
              <a:t>Açık</a:t>
            </a:r>
            <a:r>
              <a:rPr lang="en-US" dirty="0"/>
              <a:t> </a:t>
            </a:r>
            <a:r>
              <a:rPr lang="en-US" dirty="0" err="1"/>
              <a:t>olan</a:t>
            </a:r>
            <a:r>
              <a:rPr lang="en-US" dirty="0"/>
              <a:t> </a:t>
            </a:r>
            <a:r>
              <a:rPr lang="en-US" dirty="0" err="1"/>
              <a:t>portlar</a:t>
            </a:r>
            <a:r>
              <a:rPr lang="en-US" dirty="0"/>
              <a:t> </a:t>
            </a:r>
            <a:r>
              <a:rPr lang="en-US" dirty="0" err="1"/>
              <a:t>hedef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TCP el </a:t>
            </a:r>
            <a:r>
              <a:rPr lang="en-US" dirty="0" err="1"/>
              <a:t>sıkışması</a:t>
            </a:r>
            <a:r>
              <a:rPr lang="en-US" dirty="0"/>
              <a:t> </a:t>
            </a:r>
            <a:r>
              <a:rPr lang="en-US" dirty="0" err="1"/>
              <a:t>gerçekleştirilerek</a:t>
            </a:r>
            <a:r>
              <a:rPr lang="en-US" dirty="0"/>
              <a:t> </a:t>
            </a:r>
            <a:r>
              <a:rPr lang="en-US" dirty="0" err="1"/>
              <a:t>belirenir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5DB70-F14D-E343-AA92-174778BF2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2" descr="TCP Connect scan">
            <a:extLst>
              <a:ext uri="{FF2B5EF4-FFF2-40B4-BE49-F238E27FC236}">
                <a16:creationId xmlns:a16="http://schemas.microsoft.com/office/drawing/2014/main" id="{2DBFB9C4-9C2F-6D4E-BD15-30963190D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032" y="2678640"/>
            <a:ext cx="7161936" cy="2797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933274-A019-E646-B24C-3B053BE288C9}"/>
              </a:ext>
            </a:extLst>
          </p:cNvPr>
          <p:cNvSpPr txBox="1"/>
          <p:nvPr/>
        </p:nvSpPr>
        <p:spPr>
          <a:xfrm>
            <a:off x="3601338" y="5764767"/>
            <a:ext cx="4809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Nmap command: </a:t>
            </a:r>
            <a:r>
              <a:rPr lang="en-US" dirty="0" err="1"/>
              <a:t>nmap</a:t>
            </a:r>
            <a:r>
              <a:rPr lang="en-US" dirty="0"/>
              <a:t> -</a:t>
            </a:r>
            <a:r>
              <a:rPr lang="en-US" dirty="0" err="1"/>
              <a:t>sT</a:t>
            </a:r>
            <a:r>
              <a:rPr lang="en-US" dirty="0"/>
              <a:t> -v -p- &lt;</a:t>
            </a:r>
            <a:r>
              <a:rPr lang="en-US" dirty="0" err="1"/>
              <a:t>TargetIP</a:t>
            </a:r>
            <a:r>
              <a:rPr lang="en-US" dirty="0"/>
              <a:t>&gt;</a:t>
            </a:r>
            <a:endParaRPr lang="en-TR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2CFD16A-A6DB-154E-908F-DCF6F4A15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tr-TR" dirty="0"/>
              <a:t>Tarama Metotları</a:t>
            </a:r>
          </a:p>
        </p:txBody>
      </p:sp>
    </p:spTree>
    <p:extLst>
      <p:ext uri="{BB962C8B-B14F-4D97-AF65-F5344CB8AC3E}">
        <p14:creationId xmlns:p14="http://schemas.microsoft.com/office/powerpoint/2010/main" val="9100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8FE87-CC49-F544-BED9-10211C020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9749366" cy="4864099"/>
          </a:xfrm>
        </p:spPr>
        <p:txBody>
          <a:bodyPr>
            <a:normAutofit/>
          </a:bodyPr>
          <a:lstStyle/>
          <a:p>
            <a:r>
              <a:rPr lang="en-US" b="1" dirty="0"/>
              <a:t>Half-open scan:</a:t>
            </a:r>
            <a:r>
              <a:rPr lang="en-US" dirty="0"/>
              <a:t> </a:t>
            </a:r>
            <a:r>
              <a:rPr lang="en-US" dirty="0" err="1"/>
              <a:t>Gizli</a:t>
            </a:r>
            <a:r>
              <a:rPr lang="en-US" dirty="0"/>
              <a:t> </a:t>
            </a:r>
            <a:r>
              <a:rPr lang="en-US" dirty="0" err="1"/>
              <a:t>tarama</a:t>
            </a:r>
            <a:r>
              <a:rPr lang="en-US" dirty="0"/>
              <a:t> (Stealth scan) </a:t>
            </a:r>
            <a:r>
              <a:rPr lang="en-US" dirty="0" err="1"/>
              <a:t>olarak</a:t>
            </a:r>
            <a:r>
              <a:rPr lang="en-US" dirty="0"/>
              <a:t> da </a:t>
            </a:r>
            <a:r>
              <a:rPr lang="en-US" dirty="0" err="1"/>
              <a:t>bilinir</a:t>
            </a:r>
            <a:r>
              <a:rPr lang="en-US" dirty="0"/>
              <a:t>. TCP el </a:t>
            </a:r>
            <a:r>
              <a:rPr lang="en-US" dirty="0" err="1"/>
              <a:t>sıkışması</a:t>
            </a:r>
            <a:r>
              <a:rPr lang="en-US" dirty="0"/>
              <a:t> </a:t>
            </a:r>
            <a:r>
              <a:rPr lang="en-US" dirty="0" err="1"/>
              <a:t>gerçekleştirilmeden</a:t>
            </a:r>
            <a:r>
              <a:rPr lang="en-US" dirty="0"/>
              <a:t>, RST </a:t>
            </a:r>
            <a:r>
              <a:rPr lang="en-US" dirty="0" err="1"/>
              <a:t>paketi</a:t>
            </a:r>
            <a:r>
              <a:rPr lang="en-US" dirty="0"/>
              <a:t> </a:t>
            </a:r>
            <a:r>
              <a:rPr lang="en-US" dirty="0" err="1"/>
              <a:t>gönderilerek</a:t>
            </a:r>
            <a:r>
              <a:rPr lang="en-US" dirty="0"/>
              <a:t> </a:t>
            </a:r>
            <a:r>
              <a:rPr lang="en-US" dirty="0" err="1"/>
              <a:t>gerçekleştirilir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5DB70-F14D-E343-AA92-174778BF2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33274-A019-E646-B24C-3B053BE288C9}"/>
              </a:ext>
            </a:extLst>
          </p:cNvPr>
          <p:cNvSpPr txBox="1"/>
          <p:nvPr/>
        </p:nvSpPr>
        <p:spPr>
          <a:xfrm>
            <a:off x="3601338" y="5764767"/>
            <a:ext cx="4434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Nmap command: </a:t>
            </a:r>
            <a:r>
              <a:rPr lang="en-US" dirty="0" err="1"/>
              <a:t>nmap</a:t>
            </a:r>
            <a:r>
              <a:rPr lang="en-US" dirty="0"/>
              <a:t> -</a:t>
            </a:r>
            <a:r>
              <a:rPr lang="en-US" dirty="0" err="1"/>
              <a:t>sS</a:t>
            </a:r>
            <a:r>
              <a:rPr lang="en-US" dirty="0"/>
              <a:t> -v &lt;</a:t>
            </a:r>
            <a:r>
              <a:rPr lang="en-US" dirty="0" err="1"/>
              <a:t>TargetIp</a:t>
            </a:r>
            <a:r>
              <a:rPr lang="en-US" dirty="0"/>
              <a:t>&gt;</a:t>
            </a:r>
            <a:endParaRPr lang="en-TR" dirty="0"/>
          </a:p>
        </p:txBody>
      </p:sp>
      <p:pic>
        <p:nvPicPr>
          <p:cNvPr id="5122" name="Picture 2" descr="Half-open scan">
            <a:extLst>
              <a:ext uri="{FF2B5EF4-FFF2-40B4-BE49-F238E27FC236}">
                <a16:creationId xmlns:a16="http://schemas.microsoft.com/office/drawing/2014/main" id="{037B251E-4469-5040-B807-B415A62CA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392" y="2906642"/>
            <a:ext cx="5153990" cy="158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00612CD-609A-9F4F-B288-B3F4AB580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tr-TR" dirty="0"/>
              <a:t>Tarama Metotları</a:t>
            </a:r>
          </a:p>
        </p:txBody>
      </p:sp>
    </p:spTree>
    <p:extLst>
      <p:ext uri="{BB962C8B-B14F-4D97-AF65-F5344CB8AC3E}">
        <p14:creationId xmlns:p14="http://schemas.microsoft.com/office/powerpoint/2010/main" val="1226084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8FE87-CC49-F544-BED9-10211C020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9749366" cy="4864099"/>
          </a:xfrm>
        </p:spPr>
        <p:txBody>
          <a:bodyPr>
            <a:normAutofit/>
          </a:bodyPr>
          <a:lstStyle/>
          <a:p>
            <a:r>
              <a:rPr lang="tr-TR" b="1" dirty="0"/>
              <a:t>XMAS </a:t>
            </a:r>
            <a:r>
              <a:rPr lang="tr-TR" b="1" dirty="0" err="1"/>
              <a:t>scan</a:t>
            </a:r>
            <a:r>
              <a:rPr lang="tr-TR" b="1" dirty="0"/>
              <a:t>:</a:t>
            </a:r>
            <a:r>
              <a:rPr lang="tr-TR" dirty="0"/>
              <a:t> Tersine TCP tarama (</a:t>
            </a:r>
            <a:r>
              <a:rPr lang="tr-TR" dirty="0" err="1"/>
              <a:t>inverse</a:t>
            </a:r>
            <a:r>
              <a:rPr lang="tr-TR" dirty="0"/>
              <a:t> TCP </a:t>
            </a:r>
            <a:r>
              <a:rPr lang="tr-TR" dirty="0" err="1"/>
              <a:t>Scan</a:t>
            </a:r>
            <a:r>
              <a:rPr lang="tr-TR" dirty="0"/>
              <a:t>) olarak bilinir. Tarama için kullanılacak paketlerde PSH, URG, FIN bitleri ayarlanır ve paketler bu şekilde gönderilir. Açık olan portlar için hedef herhangi bir cevap dönmez ancak, kapalı portlar için RST/ACK paketleri gelir.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5DB70-F14D-E343-AA92-174778BF2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170" name="Picture 2" descr="XMAS scan">
            <a:extLst>
              <a:ext uri="{FF2B5EF4-FFF2-40B4-BE49-F238E27FC236}">
                <a16:creationId xmlns:a16="http://schemas.microsoft.com/office/drawing/2014/main" id="{7D5B9B1F-AB91-154B-81C6-A66B5A780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0" y="2755900"/>
            <a:ext cx="6032500" cy="134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418D8BE-7985-0E4D-8FDA-48CF323DA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tr-TR" dirty="0"/>
              <a:t>Tarama Metotları</a:t>
            </a:r>
          </a:p>
        </p:txBody>
      </p:sp>
    </p:spTree>
    <p:extLst>
      <p:ext uri="{BB962C8B-B14F-4D97-AF65-F5344CB8AC3E}">
        <p14:creationId xmlns:p14="http://schemas.microsoft.com/office/powerpoint/2010/main" val="3046243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8FE87-CC49-F544-BED9-10211C020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9749366" cy="4864099"/>
          </a:xfrm>
        </p:spPr>
        <p:txBody>
          <a:bodyPr>
            <a:normAutofit/>
          </a:bodyPr>
          <a:lstStyle/>
          <a:p>
            <a:r>
              <a:rPr lang="en-US" b="1" dirty="0"/>
              <a:t>FIN scan:</a:t>
            </a:r>
            <a:r>
              <a:rPr lang="en-US" dirty="0"/>
              <a:t> TCP </a:t>
            </a:r>
            <a:r>
              <a:rPr lang="en-US" dirty="0" err="1"/>
              <a:t>paketlerinde</a:t>
            </a:r>
            <a:r>
              <a:rPr lang="en-US" dirty="0"/>
              <a:t> FIN </a:t>
            </a:r>
            <a:r>
              <a:rPr lang="en-US" dirty="0" err="1"/>
              <a:t>biti</a:t>
            </a:r>
            <a:r>
              <a:rPr lang="en-US" dirty="0"/>
              <a:t> </a:t>
            </a:r>
            <a:r>
              <a:rPr lang="en-US" dirty="0" err="1"/>
              <a:t>ayarlanarak</a:t>
            </a:r>
            <a:r>
              <a:rPr lang="en-US" dirty="0"/>
              <a:t> </a:t>
            </a:r>
            <a:r>
              <a:rPr lang="en-US" dirty="0" err="1"/>
              <a:t>gönderilir</a:t>
            </a:r>
            <a:r>
              <a:rPr lang="en-US" dirty="0"/>
              <a:t>. </a:t>
            </a:r>
            <a:r>
              <a:rPr lang="en-US" dirty="0" err="1"/>
              <a:t>Hedef</a:t>
            </a:r>
            <a:r>
              <a:rPr lang="en-US" dirty="0"/>
              <a:t> </a:t>
            </a:r>
            <a:r>
              <a:rPr lang="en-US" dirty="0" err="1"/>
              <a:t>tarafından</a:t>
            </a:r>
            <a:r>
              <a:rPr lang="en-US" dirty="0"/>
              <a:t> </a:t>
            </a:r>
            <a:r>
              <a:rPr lang="en-US" dirty="0" err="1"/>
              <a:t>açık</a:t>
            </a:r>
            <a:r>
              <a:rPr lang="en-US" dirty="0"/>
              <a:t> </a:t>
            </a:r>
            <a:r>
              <a:rPr lang="en-US" dirty="0" err="1"/>
              <a:t>olan</a:t>
            </a:r>
            <a:r>
              <a:rPr lang="en-US" dirty="0"/>
              <a:t> </a:t>
            </a:r>
            <a:r>
              <a:rPr lang="en-US" dirty="0" err="1"/>
              <a:t>portlar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cevap</a:t>
            </a:r>
            <a:r>
              <a:rPr lang="en-US" dirty="0"/>
              <a:t> </a:t>
            </a:r>
            <a:r>
              <a:rPr lang="en-US" dirty="0" err="1"/>
              <a:t>gönderilmezken</a:t>
            </a:r>
            <a:r>
              <a:rPr lang="en-US" dirty="0"/>
              <a:t>, </a:t>
            </a:r>
            <a:r>
              <a:rPr lang="en-US" dirty="0" err="1"/>
              <a:t>kapalı</a:t>
            </a:r>
            <a:r>
              <a:rPr lang="en-US" dirty="0"/>
              <a:t> </a:t>
            </a:r>
            <a:r>
              <a:rPr lang="en-US" dirty="0" err="1"/>
              <a:t>portlar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RST/ACK </a:t>
            </a:r>
            <a:r>
              <a:rPr lang="en-US" dirty="0" err="1"/>
              <a:t>paketleri</a:t>
            </a:r>
            <a:r>
              <a:rPr lang="en-US" dirty="0"/>
              <a:t> </a:t>
            </a:r>
            <a:r>
              <a:rPr lang="en-US" dirty="0" err="1"/>
              <a:t>gönderilir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5DB70-F14D-E343-AA92-174778BF2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33274-A019-E646-B24C-3B053BE288C9}"/>
              </a:ext>
            </a:extLst>
          </p:cNvPr>
          <p:cNvSpPr txBox="1"/>
          <p:nvPr/>
        </p:nvSpPr>
        <p:spPr>
          <a:xfrm>
            <a:off x="3601338" y="5764767"/>
            <a:ext cx="4165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Nmap command: </a:t>
            </a:r>
            <a:r>
              <a:rPr lang="en-US" dirty="0" err="1"/>
              <a:t>nmap</a:t>
            </a:r>
            <a:r>
              <a:rPr lang="en-US" dirty="0"/>
              <a:t> -SF &lt;</a:t>
            </a:r>
            <a:r>
              <a:rPr lang="en-US" dirty="0" err="1"/>
              <a:t>targetIp</a:t>
            </a:r>
            <a:r>
              <a:rPr lang="en-US" dirty="0"/>
              <a:t>&gt;</a:t>
            </a:r>
            <a:endParaRPr lang="en-TR" dirty="0"/>
          </a:p>
        </p:txBody>
      </p:sp>
      <p:pic>
        <p:nvPicPr>
          <p:cNvPr id="9218" name="Picture 2" descr="FIN Scan">
            <a:extLst>
              <a:ext uri="{FF2B5EF4-FFF2-40B4-BE49-F238E27FC236}">
                <a16:creationId xmlns:a16="http://schemas.microsoft.com/office/drawing/2014/main" id="{9EBAEFF5-6D8C-A34B-B948-704B45CE3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50" y="2787650"/>
            <a:ext cx="63373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B2BE738-588A-0C4C-AC57-1B344E748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tr-TR" dirty="0"/>
              <a:t>Tarama Metotları</a:t>
            </a:r>
          </a:p>
        </p:txBody>
      </p:sp>
    </p:spTree>
    <p:extLst>
      <p:ext uri="{BB962C8B-B14F-4D97-AF65-F5344CB8AC3E}">
        <p14:creationId xmlns:p14="http://schemas.microsoft.com/office/powerpoint/2010/main" val="437696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8FE87-CC49-F544-BED9-10211C020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5220430" cy="3701270"/>
          </a:xfrm>
        </p:spPr>
        <p:txBody>
          <a:bodyPr>
            <a:normAutofit fontScale="92500" lnSpcReduction="20000"/>
          </a:bodyPr>
          <a:lstStyle/>
          <a:p>
            <a:r>
              <a:rPr lang="tr-TR" b="1" dirty="0"/>
              <a:t>ACK </a:t>
            </a:r>
            <a:r>
              <a:rPr lang="tr-TR" b="1" dirty="0" err="1"/>
              <a:t>scan</a:t>
            </a:r>
            <a:r>
              <a:rPr lang="tr-TR" b="1" dirty="0"/>
              <a:t>:</a:t>
            </a:r>
            <a:r>
              <a:rPr lang="tr-TR" dirty="0"/>
              <a:t> Güvenlik duvarı kurallarını veya engellenen portların tespiti için kullanılır. ACK biti ayarlanmış bir TCP paketi gönderilerek yapılır. </a:t>
            </a:r>
          </a:p>
          <a:p>
            <a:r>
              <a:rPr lang="tr-TR" dirty="0"/>
              <a:t>Hedef sistem paketi aldığında bağlantı tablosuna bakarak daha önce yapılmış bir bağlantı arar. Bulamazsa </a:t>
            </a:r>
            <a:r>
              <a:rPr lang="tr-TR" dirty="0" err="1"/>
              <a:t>reset</a:t>
            </a:r>
            <a:r>
              <a:rPr lang="tr-TR" dirty="0"/>
              <a:t> paketi göndererek cevap verir. Bu durumda </a:t>
            </a:r>
            <a:r>
              <a:rPr lang="tr-TR" dirty="0" err="1"/>
              <a:t>unfiltered</a:t>
            </a:r>
            <a:r>
              <a:rPr lang="tr-TR" dirty="0"/>
              <a:t> olarak işaretlenir ve açık veya kapalı olduğu anlaşılmaz. </a:t>
            </a:r>
          </a:p>
          <a:p>
            <a:r>
              <a:rPr lang="tr-TR" dirty="0"/>
              <a:t>Cevap alınmayan veya farklı ICMP cevap paketleri dönen istekler için ise </a:t>
            </a:r>
            <a:r>
              <a:rPr lang="tr-TR" dirty="0" err="1"/>
              <a:t>filtered</a:t>
            </a:r>
            <a:r>
              <a:rPr lang="tr-TR" dirty="0"/>
              <a:t> olarak işaretlenir.</a:t>
            </a:r>
          </a:p>
          <a:p>
            <a:r>
              <a:rPr lang="tr-TR" dirty="0"/>
              <a:t>SYN </a:t>
            </a:r>
            <a:r>
              <a:rPr lang="tr-TR" dirty="0" err="1"/>
              <a:t>scan</a:t>
            </a:r>
            <a:r>
              <a:rPr lang="tr-TR" dirty="0"/>
              <a:t> ile beraber anlamlandırılması gerekir.</a:t>
            </a:r>
          </a:p>
        </p:txBody>
      </p:sp>
      <p:pic>
        <p:nvPicPr>
          <p:cNvPr id="11266" name="Picture 2" descr="ACK scan">
            <a:extLst>
              <a:ext uri="{FF2B5EF4-FFF2-40B4-BE49-F238E27FC236}">
                <a16:creationId xmlns:a16="http://schemas.microsoft.com/office/drawing/2014/main" id="{CC9B50B5-E836-FA4B-B1DF-12FAFDBC6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87417" y="2159000"/>
            <a:ext cx="3145536" cy="159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5DB70-F14D-E343-AA92-174778BF2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33274-A019-E646-B24C-3B053BE288C9}"/>
              </a:ext>
            </a:extLst>
          </p:cNvPr>
          <p:cNvSpPr txBox="1"/>
          <p:nvPr/>
        </p:nvSpPr>
        <p:spPr>
          <a:xfrm>
            <a:off x="6096001" y="4467771"/>
            <a:ext cx="5143500" cy="26125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>
                <a:solidFill>
                  <a:srgbClr val="FFFFFF"/>
                </a:solidFill>
              </a:rPr>
              <a:t>Nmap command: </a:t>
            </a:r>
            <a:r>
              <a:rPr lang="en-US" sz="1300" err="1">
                <a:solidFill>
                  <a:srgbClr val="FFFFFF"/>
                </a:solidFill>
              </a:rPr>
              <a:t>nmap</a:t>
            </a:r>
            <a:r>
              <a:rPr lang="en-US" sz="1300">
                <a:solidFill>
                  <a:srgbClr val="FFFFFF"/>
                </a:solidFill>
              </a:rPr>
              <a:t> -SA -v &lt;</a:t>
            </a:r>
            <a:r>
              <a:rPr lang="en-US" sz="1300" err="1">
                <a:solidFill>
                  <a:srgbClr val="FFFFFF"/>
                </a:solidFill>
              </a:rPr>
              <a:t>targetip</a:t>
            </a:r>
            <a:r>
              <a:rPr lang="en-US" sz="1300">
                <a:solidFill>
                  <a:srgbClr val="FFFFFF"/>
                </a:solidFill>
              </a:rPr>
              <a:t>&gt;</a:t>
            </a:r>
            <a:endParaRPr lang="en-TR" sz="1300">
              <a:solidFill>
                <a:srgbClr val="FFFFFF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569D8B5-00B2-3C4E-8984-F78C751BF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tr-TR" dirty="0"/>
              <a:t>Tarama Metotları</a:t>
            </a:r>
          </a:p>
        </p:txBody>
      </p:sp>
    </p:spTree>
    <p:extLst>
      <p:ext uri="{BB962C8B-B14F-4D97-AF65-F5344CB8AC3E}">
        <p14:creationId xmlns:p14="http://schemas.microsoft.com/office/powerpoint/2010/main" val="2765388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8FE87-CC49-F544-BED9-10211C020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560" y="1270000"/>
            <a:ext cx="9749366" cy="4864099"/>
          </a:xfrm>
        </p:spPr>
        <p:txBody>
          <a:bodyPr>
            <a:normAutofit/>
          </a:bodyPr>
          <a:lstStyle/>
          <a:p>
            <a:r>
              <a:rPr lang="en-US" b="1" dirty="0"/>
              <a:t>Null Scan:</a:t>
            </a:r>
            <a:r>
              <a:rPr lang="en-US" dirty="0"/>
              <a:t> </a:t>
            </a:r>
            <a:r>
              <a:rPr lang="en-US" dirty="0" err="1"/>
              <a:t>Herhangi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control </a:t>
            </a:r>
            <a:r>
              <a:rPr lang="en-US" dirty="0" err="1"/>
              <a:t>biti</a:t>
            </a:r>
            <a:r>
              <a:rPr lang="en-US" dirty="0"/>
              <a:t> </a:t>
            </a:r>
            <a:r>
              <a:rPr lang="en-US" dirty="0" err="1"/>
              <a:t>ayarlanmadan</a:t>
            </a:r>
            <a:r>
              <a:rPr lang="en-US" dirty="0"/>
              <a:t> </a:t>
            </a:r>
            <a:r>
              <a:rPr lang="en-US" dirty="0" err="1"/>
              <a:t>gönderilen</a:t>
            </a:r>
            <a:r>
              <a:rPr lang="en-US" dirty="0"/>
              <a:t> TCP </a:t>
            </a:r>
            <a:r>
              <a:rPr lang="en-US" dirty="0" err="1"/>
              <a:t>paketleri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yapılır</a:t>
            </a:r>
            <a:r>
              <a:rPr lang="en-US" dirty="0"/>
              <a:t>. </a:t>
            </a:r>
            <a:r>
              <a:rPr lang="en-US" dirty="0" err="1"/>
              <a:t>Açık</a:t>
            </a:r>
            <a:r>
              <a:rPr lang="en-US" dirty="0"/>
              <a:t> </a:t>
            </a:r>
            <a:r>
              <a:rPr lang="en-US" dirty="0" err="1"/>
              <a:t>olan</a:t>
            </a:r>
            <a:r>
              <a:rPr lang="en-US" dirty="0"/>
              <a:t> </a:t>
            </a:r>
            <a:r>
              <a:rPr lang="en-US" dirty="0" err="1"/>
              <a:t>portlardan</a:t>
            </a:r>
            <a:r>
              <a:rPr lang="en-US" dirty="0"/>
              <a:t> </a:t>
            </a:r>
            <a:r>
              <a:rPr lang="en-US" dirty="0" err="1"/>
              <a:t>cevap</a:t>
            </a:r>
            <a:r>
              <a:rPr lang="en-US" dirty="0"/>
              <a:t> </a:t>
            </a:r>
            <a:r>
              <a:rPr lang="en-US" dirty="0" err="1"/>
              <a:t>dönmezken</a:t>
            </a:r>
            <a:r>
              <a:rPr lang="en-US" dirty="0"/>
              <a:t> </a:t>
            </a:r>
            <a:r>
              <a:rPr lang="en-US" dirty="0" err="1"/>
              <a:t>kapalı</a:t>
            </a:r>
            <a:r>
              <a:rPr lang="en-US" dirty="0"/>
              <a:t> </a:t>
            </a:r>
            <a:r>
              <a:rPr lang="en-US" dirty="0" err="1"/>
              <a:t>portlar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RST </a:t>
            </a:r>
            <a:r>
              <a:rPr lang="en-US" dirty="0" err="1"/>
              <a:t>paketi</a:t>
            </a:r>
            <a:r>
              <a:rPr lang="en-US" dirty="0"/>
              <a:t> </a:t>
            </a:r>
            <a:r>
              <a:rPr lang="en-US" dirty="0" err="1"/>
              <a:t>döner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5DB70-F14D-E343-AA92-174778BF2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33274-A019-E646-B24C-3B053BE288C9}"/>
              </a:ext>
            </a:extLst>
          </p:cNvPr>
          <p:cNvSpPr txBox="1"/>
          <p:nvPr/>
        </p:nvSpPr>
        <p:spPr>
          <a:xfrm>
            <a:off x="3601338" y="5764767"/>
            <a:ext cx="4676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Nmap Command:  </a:t>
            </a:r>
            <a:r>
              <a:rPr lang="en-US" dirty="0" err="1"/>
              <a:t>nmap</a:t>
            </a:r>
            <a:r>
              <a:rPr lang="en-US" dirty="0"/>
              <a:t> -</a:t>
            </a:r>
            <a:r>
              <a:rPr lang="en-US" dirty="0" err="1"/>
              <a:t>sN</a:t>
            </a:r>
            <a:r>
              <a:rPr lang="en-US" dirty="0"/>
              <a:t> -p- &lt;</a:t>
            </a:r>
            <a:r>
              <a:rPr lang="en-US" dirty="0" err="1"/>
              <a:t>targetIP</a:t>
            </a:r>
            <a:r>
              <a:rPr lang="en-US" dirty="0"/>
              <a:t>&gt;</a:t>
            </a:r>
            <a:endParaRPr lang="en-TR" dirty="0"/>
          </a:p>
        </p:txBody>
      </p:sp>
      <p:pic>
        <p:nvPicPr>
          <p:cNvPr id="13314" name="Picture 2" descr="Null Scan">
            <a:extLst>
              <a:ext uri="{FF2B5EF4-FFF2-40B4-BE49-F238E27FC236}">
                <a16:creationId xmlns:a16="http://schemas.microsoft.com/office/drawing/2014/main" id="{42F1C0FE-CCA8-BC4C-814E-BCC6947A7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450" y="2692400"/>
            <a:ext cx="5499100" cy="14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FE1CF63-CAC5-2D42-87DE-85EC40C42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tr-TR" dirty="0"/>
              <a:t>Tarama Metotları</a:t>
            </a:r>
          </a:p>
        </p:txBody>
      </p:sp>
    </p:spTree>
    <p:extLst>
      <p:ext uri="{BB962C8B-B14F-4D97-AF65-F5344CB8AC3E}">
        <p14:creationId xmlns:p14="http://schemas.microsoft.com/office/powerpoint/2010/main" val="3320379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98F6F-1DF1-4945-86C9-EEFEFDEF8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Tarama ve Tarama Araçları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8FE87-CC49-F544-BED9-10211C020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9749366" cy="4864099"/>
          </a:xfrm>
        </p:spPr>
        <p:txBody>
          <a:bodyPr>
            <a:normAutofit/>
          </a:bodyPr>
          <a:lstStyle/>
          <a:p>
            <a:r>
              <a:rPr lang="tr-TR" dirty="0"/>
              <a:t>Çalışan istemci ve sunucuların, açık olan portların, servislerin, hedef sistemin mimarisi ve kullanılan işletim sistemlerinin tespit edilmesi için yapılan bir dizi işleme tarama denir.</a:t>
            </a:r>
          </a:p>
          <a:p>
            <a:r>
              <a:rPr lang="tr-TR" dirty="0"/>
              <a:t>Karmaşık ve aktif keşif teknikleri kullanılarak hedef kurum hakkında mümkün olduğunca fazla bilgi edinilmesi maksadıyla yapılır.</a:t>
            </a:r>
          </a:p>
          <a:p>
            <a:r>
              <a:rPr lang="tr-TR" dirty="0"/>
              <a:t>Ağ taraması hedef kurum hakkında profil oluşturmak amacıyla gerçekleştirilir.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5DB70-F14D-E343-AA92-174778BF2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7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98F6F-1DF1-4945-86C9-EEFEFDEF8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Tarama Metotları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8FE87-CC49-F544-BED9-10211C020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560" y="1270000"/>
            <a:ext cx="9749366" cy="4864099"/>
          </a:xfrm>
        </p:spPr>
        <p:txBody>
          <a:bodyPr>
            <a:normAutofit/>
          </a:bodyPr>
          <a:lstStyle/>
          <a:p>
            <a:r>
              <a:rPr lang="tr-TR" b="1" dirty="0" err="1"/>
              <a:t>Idle</a:t>
            </a:r>
            <a:r>
              <a:rPr lang="tr-TR" b="1" dirty="0"/>
              <a:t> </a:t>
            </a:r>
            <a:r>
              <a:rPr lang="tr-TR" b="1" dirty="0" err="1"/>
              <a:t>Scan</a:t>
            </a:r>
            <a:r>
              <a:rPr lang="tr-TR" b="1" dirty="0"/>
              <a:t>:</a:t>
            </a:r>
            <a:r>
              <a:rPr lang="tr-TR" dirty="0"/>
              <a:t> Saldırganın kendini gizlemeye çalıştığı tarama türüdür. Hedef ağ içerisinde boşta bulunan bir makine üzerinden(veya </a:t>
            </a:r>
            <a:r>
              <a:rPr lang="tr-TR" dirty="0" err="1"/>
              <a:t>zombie</a:t>
            </a:r>
            <a:r>
              <a:rPr lang="tr-TR" dirty="0"/>
              <a:t>) veya o makine imiş gibi paketler gönderilerek portların açık olup olmadığı tespit edilir.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5DB70-F14D-E343-AA92-174778BF2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33274-A019-E646-B24C-3B053BE288C9}"/>
              </a:ext>
            </a:extLst>
          </p:cNvPr>
          <p:cNvSpPr txBox="1"/>
          <p:nvPr/>
        </p:nvSpPr>
        <p:spPr>
          <a:xfrm>
            <a:off x="3601338" y="5764767"/>
            <a:ext cx="5302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Nmap command : </a:t>
            </a:r>
            <a:r>
              <a:rPr lang="en-US" dirty="0" err="1"/>
              <a:t>nmap</a:t>
            </a:r>
            <a:r>
              <a:rPr lang="en-US" dirty="0"/>
              <a:t> -</a:t>
            </a:r>
            <a:r>
              <a:rPr lang="en-US" dirty="0" err="1"/>
              <a:t>Pn</a:t>
            </a:r>
            <a:r>
              <a:rPr lang="en-US" dirty="0"/>
              <a:t> -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ZombieIp</a:t>
            </a:r>
            <a:r>
              <a:rPr lang="en-US" dirty="0"/>
              <a:t> </a:t>
            </a:r>
            <a:r>
              <a:rPr lang="en-US" dirty="0" err="1"/>
              <a:t>TargetIp</a:t>
            </a:r>
            <a:endParaRPr lang="en-TR" dirty="0"/>
          </a:p>
        </p:txBody>
      </p:sp>
      <p:pic>
        <p:nvPicPr>
          <p:cNvPr id="15362" name="Picture 2" descr="IDLE scan">
            <a:extLst>
              <a:ext uri="{FF2B5EF4-FFF2-40B4-BE49-F238E27FC236}">
                <a16:creationId xmlns:a16="http://schemas.microsoft.com/office/drawing/2014/main" id="{A9969005-D2CE-0648-ABD7-28BF44D84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861" y="2590800"/>
            <a:ext cx="6177471" cy="214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147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400637B-CE71-254F-97BF-BEC558AE5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65" y="609600"/>
            <a:ext cx="2930518" cy="1320800"/>
          </a:xfrm>
        </p:spPr>
        <p:txBody>
          <a:bodyPr anchor="ctr">
            <a:normAutofit/>
          </a:bodyPr>
          <a:lstStyle/>
          <a:p>
            <a:r>
              <a:rPr lang="tr-TR" dirty="0"/>
              <a:t>Tarama Metotları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8FE87-CC49-F544-BED9-10211C020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61" y="2160589"/>
            <a:ext cx="2930517" cy="3880773"/>
          </a:xfrm>
        </p:spPr>
        <p:txBody>
          <a:bodyPr>
            <a:normAutofit/>
          </a:bodyPr>
          <a:lstStyle/>
          <a:p>
            <a:r>
              <a:rPr lang="en-US" b="1" dirty="0"/>
              <a:t>Banner Grabbing</a:t>
            </a:r>
            <a:endParaRPr lang="en-US" dirty="0"/>
          </a:p>
          <a:p>
            <a:r>
              <a:rPr lang="en-US" dirty="0" err="1"/>
              <a:t>İşletim</a:t>
            </a:r>
            <a:r>
              <a:rPr lang="en-US" dirty="0"/>
              <a:t> </a:t>
            </a:r>
            <a:r>
              <a:rPr lang="en-US" dirty="0" err="1"/>
              <a:t>sistemi</a:t>
            </a:r>
            <a:r>
              <a:rPr lang="en-US" dirty="0"/>
              <a:t> </a:t>
            </a:r>
            <a:r>
              <a:rPr lang="en-US" dirty="0" err="1"/>
              <a:t>detayı</a:t>
            </a:r>
            <a:r>
              <a:rPr lang="en-US" dirty="0"/>
              <a:t>, </a:t>
            </a:r>
            <a:r>
              <a:rPr lang="en-US" dirty="0" err="1"/>
              <a:t>çalışan</a:t>
            </a:r>
            <a:r>
              <a:rPr lang="en-US" dirty="0"/>
              <a:t> </a:t>
            </a:r>
            <a:r>
              <a:rPr lang="en-US" dirty="0" err="1"/>
              <a:t>porttaki</a:t>
            </a:r>
            <a:r>
              <a:rPr lang="en-US" dirty="0"/>
              <a:t> </a:t>
            </a:r>
            <a:r>
              <a:rPr lang="en-US" dirty="0" err="1"/>
              <a:t>servis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ilgili</a:t>
            </a:r>
            <a:r>
              <a:rPr lang="en-US" dirty="0"/>
              <a:t> </a:t>
            </a:r>
            <a:r>
              <a:rPr lang="en-US" dirty="0" err="1"/>
              <a:t>ismi</a:t>
            </a:r>
            <a:r>
              <a:rPr lang="en-US" dirty="0"/>
              <a:t>, </a:t>
            </a:r>
            <a:r>
              <a:rPr lang="en-US" dirty="0" err="1"/>
              <a:t>versiyonu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bilgileri</a:t>
            </a:r>
            <a:r>
              <a:rPr lang="en-US" dirty="0"/>
              <a:t> </a:t>
            </a:r>
            <a:r>
              <a:rPr lang="en-US" dirty="0" err="1"/>
              <a:t>elde</a:t>
            </a:r>
            <a:r>
              <a:rPr lang="en-US" dirty="0"/>
              <a:t> </a:t>
            </a:r>
            <a:r>
              <a:rPr lang="en-US" dirty="0" err="1"/>
              <a:t>etme</a:t>
            </a:r>
            <a:r>
              <a:rPr lang="en-US" dirty="0"/>
              <a:t> </a:t>
            </a:r>
            <a:r>
              <a:rPr lang="en-US" dirty="0" err="1"/>
              <a:t>işlemidir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094BAC-5D69-AD4C-BA33-C583EDCFD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337" y="1341252"/>
            <a:ext cx="5421162" cy="113844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5DB70-F14D-E343-AA92-174778BF2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C09FF0-3B43-1544-B8FE-340FBD722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4338" y="3825370"/>
            <a:ext cx="5421162" cy="182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79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92363-AC89-024F-901B-982C8AF1A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3843375" cy="5545667"/>
          </a:xfrm>
        </p:spPr>
        <p:txBody>
          <a:bodyPr anchor="ctr">
            <a:normAutofit/>
          </a:bodyPr>
          <a:lstStyle/>
          <a:p>
            <a:r>
              <a:rPr lang="en-TR">
                <a:solidFill>
                  <a:schemeClr val="tx1">
                    <a:lumMod val="85000"/>
                    <a:lumOff val="15000"/>
                  </a:schemeClr>
                </a:solidFill>
              </a:rPr>
              <a:t>Enumeration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054311-D5DD-864C-A3B9-A368C6E44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F814F-F269-2742-A9DA-20D70E516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084" y="609600"/>
            <a:ext cx="5511296" cy="5545667"/>
          </a:xfrm>
        </p:spPr>
        <p:txBody>
          <a:bodyPr anchor="ctr">
            <a:normAutofit/>
          </a:bodyPr>
          <a:lstStyle/>
          <a:p>
            <a:r>
              <a:rPr lang="tr-TR">
                <a:solidFill>
                  <a:srgbClr val="FFFFFF"/>
                </a:solidFill>
              </a:rPr>
              <a:t>Sızma testi esnasında hedef sistemlere doğrudan bağlantı yapılarak daha fazla bilgi toplamak için gerçekleştirilen işlemlerdir.</a:t>
            </a:r>
          </a:p>
          <a:p>
            <a:r>
              <a:rPr lang="tr-TR">
                <a:solidFill>
                  <a:srgbClr val="FFFFFF"/>
                </a:solidFill>
              </a:rPr>
              <a:t>Bu aşamada toplanan bilgiler;</a:t>
            </a:r>
          </a:p>
          <a:p>
            <a:pPr lvl="1"/>
            <a:r>
              <a:rPr lang="tr-TR">
                <a:solidFill>
                  <a:srgbClr val="FFFFFF"/>
                </a:solidFill>
              </a:rPr>
              <a:t>Zafiyetlerin ortaya çıkarılması, </a:t>
            </a:r>
          </a:p>
          <a:p>
            <a:pPr lvl="1"/>
            <a:r>
              <a:rPr lang="tr-TR">
                <a:solidFill>
                  <a:srgbClr val="FFFFFF"/>
                </a:solidFill>
              </a:rPr>
              <a:t>Zayıf ve kritik noktaların belirlenmesi,</a:t>
            </a:r>
          </a:p>
          <a:p>
            <a:pPr lvl="1"/>
            <a:r>
              <a:rPr lang="tr-TR">
                <a:solidFill>
                  <a:srgbClr val="FFFFFF"/>
                </a:solidFill>
              </a:rPr>
              <a:t>Sistemlerin ele geçirilmesi,</a:t>
            </a:r>
          </a:p>
          <a:p>
            <a:pPr lvl="1"/>
            <a:r>
              <a:rPr lang="tr-TR">
                <a:solidFill>
                  <a:srgbClr val="FFFFFF"/>
                </a:solidFill>
              </a:rPr>
              <a:t>Zafiyetlerin sömürülmesi için kullanılır.</a:t>
            </a:r>
          </a:p>
        </p:txBody>
      </p:sp>
    </p:spTree>
    <p:extLst>
      <p:ext uri="{BB962C8B-B14F-4D97-AF65-F5344CB8AC3E}">
        <p14:creationId xmlns:p14="http://schemas.microsoft.com/office/powerpoint/2010/main" val="2596387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92363-AC89-024F-901B-982C8AF1A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3843375" cy="5545667"/>
          </a:xfrm>
        </p:spPr>
        <p:txBody>
          <a:bodyPr anchor="ctr">
            <a:normAutofit/>
          </a:bodyPr>
          <a:lstStyle/>
          <a:p>
            <a:r>
              <a:rPr lang="en-TR">
                <a:solidFill>
                  <a:schemeClr val="tx1">
                    <a:lumMod val="85000"/>
                    <a:lumOff val="15000"/>
                  </a:schemeClr>
                </a:solidFill>
              </a:rPr>
              <a:t>Enumeration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054311-D5DD-864C-A3B9-A368C6E44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6A0F814F-F269-2742-A9DA-20D70E516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084" y="609600"/>
            <a:ext cx="5511296" cy="554566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Ağ Kaynakları ve Paylaşımlar </a:t>
            </a:r>
          </a:p>
          <a:p>
            <a:r>
              <a:rPr lang="en-US">
                <a:solidFill>
                  <a:srgbClr val="FFFFFF"/>
                </a:solidFill>
              </a:rPr>
              <a:t>Kullanıcı ve Gruplar</a:t>
            </a:r>
          </a:p>
          <a:p>
            <a:r>
              <a:rPr lang="en-US">
                <a:solidFill>
                  <a:srgbClr val="FFFFFF"/>
                </a:solidFill>
              </a:rPr>
              <a:t>Yönlendirme Tabloları</a:t>
            </a:r>
          </a:p>
          <a:p>
            <a:r>
              <a:rPr lang="en-US">
                <a:solidFill>
                  <a:srgbClr val="FFFFFF"/>
                </a:solidFill>
              </a:rPr>
              <a:t>Denetim ve Servis Ayarları</a:t>
            </a:r>
          </a:p>
          <a:p>
            <a:r>
              <a:rPr lang="en-US">
                <a:solidFill>
                  <a:srgbClr val="FFFFFF"/>
                </a:solidFill>
              </a:rPr>
              <a:t>Makine isimleri</a:t>
            </a:r>
          </a:p>
          <a:p>
            <a:r>
              <a:rPr lang="en-US">
                <a:solidFill>
                  <a:srgbClr val="FFFFFF"/>
                </a:solidFill>
              </a:rPr>
              <a:t>Uygulamalar ve detayları</a:t>
            </a:r>
          </a:p>
          <a:p>
            <a:r>
              <a:rPr lang="en-US">
                <a:solidFill>
                  <a:srgbClr val="FFFFFF"/>
                </a:solidFill>
              </a:rPr>
              <a:t>SNMP ve DNS Detayları</a:t>
            </a:r>
          </a:p>
        </p:txBody>
      </p:sp>
    </p:spTree>
    <p:extLst>
      <p:ext uri="{BB962C8B-B14F-4D97-AF65-F5344CB8AC3E}">
        <p14:creationId xmlns:p14="http://schemas.microsoft.com/office/powerpoint/2010/main" val="3679804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8049AD-9827-49E8-8BF5-32E175C8E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AA99CFD-13BA-4D43-8274-E720ACDBE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46D58D6-64B0-4752-8159-24114F47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C16801F7-F15E-4355-8767-26487BA8B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14FF0578-E224-4225-8396-B99D4881F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4642C0E0-9644-41F1-8CF3-33779AA8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5F77D9D3-628A-4607-B307-91AAA5603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0600759E-C22E-4F3D-8569-0DE8F1D49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9A4E951D-EAB0-4F6B-84AE-B5B25684F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B953BEA8-1B45-419E-BACD-49DB8888B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72B7FA08-1FF3-4AED-B4E9-587D81D6B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CA8E9E-7653-9345-88D5-A6736E619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n</a:t>
            </a:r>
            <a:r>
              <a:rPr lang="en-TR" dirty="0"/>
              <a:t>etbios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7D856-9C2A-9741-BC17-EE635858F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C058B-9E93-8848-8CEB-B968BA30E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tr-TR" sz="2000" dirty="0" err="1"/>
              <a:t>NetBIOS</a:t>
            </a:r>
            <a:r>
              <a:rPr lang="tr-TR" sz="2000" dirty="0"/>
              <a:t> (Network Basic </a:t>
            </a:r>
            <a:r>
              <a:rPr lang="tr-TR" sz="2000" dirty="0" err="1"/>
              <a:t>Input</a:t>
            </a:r>
            <a:r>
              <a:rPr lang="tr-TR" sz="2000" dirty="0"/>
              <a:t> </a:t>
            </a:r>
            <a:r>
              <a:rPr lang="tr-TR" sz="2000" dirty="0" err="1"/>
              <a:t>Output</a:t>
            </a:r>
            <a:r>
              <a:rPr lang="tr-TR" sz="2000" dirty="0"/>
              <a:t> </a:t>
            </a:r>
            <a:r>
              <a:rPr lang="tr-TR" sz="2000" dirty="0" err="1"/>
              <a:t>System</a:t>
            </a:r>
            <a:r>
              <a:rPr lang="tr-TR" sz="2000" dirty="0"/>
              <a:t>) yerel ağ içerisinde bulunan istemcilerin haberleşmesi ve dosya/yazıcı paylaşımı yapması için kullanılan bir protokoldür. </a:t>
            </a:r>
          </a:p>
          <a:p>
            <a:pPr>
              <a:lnSpc>
                <a:spcPct val="90000"/>
              </a:lnSpc>
            </a:pPr>
            <a:r>
              <a:rPr lang="tr-TR" sz="2000" dirty="0" err="1"/>
              <a:t>NetBIOS</a:t>
            </a:r>
            <a:r>
              <a:rPr lang="tr-TR" sz="2000" dirty="0"/>
              <a:t> isimleri Windows ortamlarda TCP/IP konuşan cihazların ayırt edilmesi için kullanılır. Bu isim 16 karakterden oluşur. İlk 15 karakter cihazın ismini, son karakter çalışan servisin türünü belirtmek için kullanılır.</a:t>
            </a:r>
          </a:p>
          <a:p>
            <a:pPr>
              <a:lnSpc>
                <a:spcPct val="90000"/>
              </a:lnSpc>
            </a:pPr>
            <a:r>
              <a:rPr lang="tr-TR" sz="2000" dirty="0"/>
              <a:t>Domaine dahil edilmiş makinelerin listesi</a:t>
            </a:r>
          </a:p>
          <a:p>
            <a:pPr>
              <a:lnSpc>
                <a:spcPct val="90000"/>
              </a:lnSpc>
            </a:pPr>
            <a:r>
              <a:rPr lang="tr-TR" sz="2000" dirty="0"/>
              <a:t>Domain </a:t>
            </a:r>
            <a:r>
              <a:rPr lang="tr-TR" sz="2000" dirty="0" err="1"/>
              <a:t>içersiinde</a:t>
            </a:r>
            <a:r>
              <a:rPr lang="tr-TR" sz="2000" dirty="0"/>
              <a:t> bulunan paylaşım dizinleri</a:t>
            </a:r>
          </a:p>
          <a:p>
            <a:pPr>
              <a:lnSpc>
                <a:spcPct val="90000"/>
              </a:lnSpc>
            </a:pPr>
            <a:r>
              <a:rPr lang="tr-TR" sz="2000" dirty="0"/>
              <a:t>Politika ve şifreleri elde etmek için kullanılır. </a:t>
            </a:r>
          </a:p>
          <a:p>
            <a:pPr>
              <a:lnSpc>
                <a:spcPct val="90000"/>
              </a:lnSpc>
            </a:pPr>
            <a:r>
              <a:rPr lang="tr-TR" sz="2000" dirty="0"/>
              <a:t>UDP/TCP 137, UDP/138, TCP/139</a:t>
            </a:r>
          </a:p>
          <a:p>
            <a:pPr>
              <a:lnSpc>
                <a:spcPct val="90000"/>
              </a:lnSpc>
            </a:pPr>
            <a:r>
              <a:rPr lang="tr-TR" sz="2000" dirty="0" err="1"/>
              <a:t>Nbtscan</a:t>
            </a:r>
            <a:r>
              <a:rPr lang="tr-TR" sz="2000" dirty="0"/>
              <a:t>, </a:t>
            </a:r>
            <a:r>
              <a:rPr lang="tr-TR" sz="2000" dirty="0" err="1"/>
              <a:t>Nbtstat</a:t>
            </a:r>
            <a:r>
              <a:rPr lang="tr-TR" sz="2000" dirty="0"/>
              <a:t>, </a:t>
            </a:r>
            <a:r>
              <a:rPr lang="tr-TR" sz="2000" dirty="0" err="1"/>
              <a:t>hyena</a:t>
            </a:r>
            <a:r>
              <a:rPr lang="tr-TR" sz="2000" dirty="0"/>
              <a:t>, </a:t>
            </a:r>
            <a:r>
              <a:rPr lang="tr-TR" sz="2000" dirty="0" err="1"/>
              <a:t>nbtenum</a:t>
            </a:r>
            <a:endParaRPr lang="tr-TR" sz="2000" dirty="0"/>
          </a:p>
          <a:p>
            <a:pPr>
              <a:lnSpc>
                <a:spcPct val="90000"/>
              </a:lnSpc>
            </a:pP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1146085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0" name="Isosceles Triangle 79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082E0B-EDC7-EE4F-9A55-06FEBC011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</a:t>
            </a:r>
            <a:r>
              <a:rPr lang="en-TR">
                <a:solidFill>
                  <a:schemeClr val="bg1"/>
                </a:solidFill>
              </a:rPr>
              <a:t>nmp</a:t>
            </a:r>
            <a:endParaRPr lang="en-TR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55A18-ADB7-2D4C-97E2-9C77C4FC7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245" y="1702687"/>
            <a:ext cx="3973943" cy="4845314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tr-TR" dirty="0">
                <a:solidFill>
                  <a:schemeClr val="bg1"/>
                </a:solidFill>
              </a:rPr>
              <a:t>SNMP (Simple Network Management Protocol) Uygulama katmanında UDP protokolü kullanarak çalışan, yönlendirici, anahtarlama cihazı ve diğer network cihazlarını yönetmek için kullanılan bir protokoldür. </a:t>
            </a:r>
          </a:p>
          <a:p>
            <a:pPr>
              <a:lnSpc>
                <a:spcPct val="90000"/>
              </a:lnSpc>
            </a:pPr>
            <a:r>
              <a:rPr lang="tr-TR" dirty="0">
                <a:solidFill>
                  <a:schemeClr val="bg1"/>
                </a:solidFill>
              </a:rPr>
              <a:t>Windows, UNIX vb. Sistemlerde de kullanılmaktadır.</a:t>
            </a:r>
          </a:p>
          <a:p>
            <a:pPr>
              <a:lnSpc>
                <a:spcPct val="90000"/>
              </a:lnSpc>
            </a:pPr>
            <a:r>
              <a:rPr lang="tr-TR" dirty="0">
                <a:solidFill>
                  <a:schemeClr val="bg1"/>
                </a:solidFill>
              </a:rPr>
              <a:t>Hedef </a:t>
            </a:r>
            <a:r>
              <a:rPr lang="tr-TR" dirty="0" err="1">
                <a:solidFill>
                  <a:schemeClr val="bg1"/>
                </a:solidFill>
              </a:rPr>
              <a:t>system</a:t>
            </a:r>
            <a:r>
              <a:rPr lang="tr-TR" dirty="0">
                <a:solidFill>
                  <a:schemeClr val="bg1"/>
                </a:solidFill>
              </a:rPr>
              <a:t> içerisinde bulunan kullanıcıları, şifreleri, grupları, cihaz isimlerini, cihazları, ağ ayarlarını tespit etmek için kullanılır.</a:t>
            </a:r>
          </a:p>
          <a:p>
            <a:pPr>
              <a:lnSpc>
                <a:spcPct val="90000"/>
              </a:lnSpc>
            </a:pPr>
            <a:r>
              <a:rPr lang="tr-TR" dirty="0" err="1">
                <a:solidFill>
                  <a:schemeClr val="bg1"/>
                </a:solidFill>
              </a:rPr>
              <a:t>command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line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tools</a:t>
            </a:r>
            <a:r>
              <a:rPr lang="tr-TR" dirty="0">
                <a:solidFill>
                  <a:schemeClr val="bg1"/>
                </a:solidFill>
              </a:rPr>
              <a:t>: SNMP-WALK, SNMP-CHECK</a:t>
            </a:r>
          </a:p>
          <a:p>
            <a:pPr>
              <a:lnSpc>
                <a:spcPct val="90000"/>
              </a:lnSpc>
            </a:pPr>
            <a:r>
              <a:rPr lang="tr-TR" dirty="0">
                <a:solidFill>
                  <a:schemeClr val="bg1"/>
                </a:solidFill>
              </a:rPr>
              <a:t>UDP/161</a:t>
            </a:r>
          </a:p>
          <a:p>
            <a:pPr>
              <a:lnSpc>
                <a:spcPct val="90000"/>
              </a:lnSpc>
            </a:pPr>
            <a:endParaRPr lang="tr-TR" dirty="0">
              <a:solidFill>
                <a:schemeClr val="bg1"/>
              </a:solidFill>
            </a:endParaRPr>
          </a:p>
        </p:txBody>
      </p:sp>
      <p:pic>
        <p:nvPicPr>
          <p:cNvPr id="20482" name="Picture 2" descr="SNMP architecture">
            <a:extLst>
              <a:ext uri="{FF2B5EF4-FFF2-40B4-BE49-F238E27FC236}">
                <a16:creationId xmlns:a16="http://schemas.microsoft.com/office/drawing/2014/main" id="{C480FCFD-78BE-F84A-B57D-608D16137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1" y="2014710"/>
            <a:ext cx="5143500" cy="281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53441-B845-E548-858E-624F12A6F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6161" y="6182876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2" name="Isosceles Triangle 81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503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80846-8E8E-1E47-A11C-92BF3B733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3843375" cy="5545667"/>
          </a:xfrm>
        </p:spPr>
        <p:txBody>
          <a:bodyPr anchor="ctr">
            <a:normAutofit/>
          </a:bodyPr>
          <a:lstStyle/>
          <a:p>
            <a:r>
              <a:rPr lang="en-TR">
                <a:solidFill>
                  <a:schemeClr val="tx1">
                    <a:lumMod val="85000"/>
                    <a:lumOff val="15000"/>
                  </a:schemeClr>
                </a:solidFill>
              </a:rPr>
              <a:t>LDAP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7FBAA-E9CE-8E42-860E-DCE6C3E4A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E0CD2-3983-BA46-B1E6-7744D3F82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084" y="609600"/>
            <a:ext cx="5511296" cy="554566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tr-TR" sz="1700" dirty="0">
                <a:solidFill>
                  <a:srgbClr val="FFFFFF"/>
                </a:solidFill>
              </a:rPr>
              <a:t>LDAP(</a:t>
            </a:r>
            <a:r>
              <a:rPr lang="tr-TR" sz="1700" dirty="0" err="1">
                <a:solidFill>
                  <a:srgbClr val="FFFFFF"/>
                </a:solidFill>
              </a:rPr>
              <a:t>The</a:t>
            </a:r>
            <a:r>
              <a:rPr lang="tr-TR" sz="1700" dirty="0">
                <a:solidFill>
                  <a:srgbClr val="FFFFFF"/>
                </a:solidFill>
              </a:rPr>
              <a:t> </a:t>
            </a:r>
            <a:r>
              <a:rPr lang="tr-TR" sz="1700" dirty="0" err="1">
                <a:solidFill>
                  <a:srgbClr val="FFFFFF"/>
                </a:solidFill>
              </a:rPr>
              <a:t>Lightweight</a:t>
            </a:r>
            <a:r>
              <a:rPr lang="tr-TR" sz="1700" dirty="0">
                <a:solidFill>
                  <a:srgbClr val="FFFFFF"/>
                </a:solidFill>
              </a:rPr>
              <a:t> Directory Access Protocol) Aktif Dizin içerisinde bulunan dizinlerin veya servislerin, kullanıcıların, yetkilerin, grup politikalarının sorgulanmasında kullanılır.</a:t>
            </a:r>
          </a:p>
          <a:p>
            <a:pPr>
              <a:lnSpc>
                <a:spcPct val="90000"/>
              </a:lnSpc>
            </a:pPr>
            <a:r>
              <a:rPr lang="tr-TR" sz="1700" dirty="0">
                <a:solidFill>
                  <a:srgbClr val="FFFFFF"/>
                </a:solidFill>
              </a:rPr>
              <a:t>Hiyerarşik bir düzen içerisinde oluşturulmuş mantıksal bir dizilimi mevcuttur. </a:t>
            </a:r>
          </a:p>
          <a:p>
            <a:pPr>
              <a:lnSpc>
                <a:spcPct val="90000"/>
              </a:lnSpc>
            </a:pPr>
            <a:r>
              <a:rPr lang="tr-TR" sz="1700" dirty="0">
                <a:solidFill>
                  <a:srgbClr val="FFFFFF"/>
                </a:solidFill>
              </a:rPr>
              <a:t>Genel olarak DNS ile beraber kullanılarak isim çözümlemeleri ve erişim yetki sorgularının hızlıca gerçekleştirilmesini sağlar. </a:t>
            </a:r>
          </a:p>
          <a:p>
            <a:pPr>
              <a:lnSpc>
                <a:spcPct val="90000"/>
              </a:lnSpc>
            </a:pPr>
            <a:r>
              <a:rPr lang="tr-TR" sz="1700" dirty="0">
                <a:solidFill>
                  <a:srgbClr val="FFFFFF"/>
                </a:solidFill>
              </a:rPr>
              <a:t>Anonim bir kullanıcı olarak sorgulama imkanı</a:t>
            </a:r>
          </a:p>
          <a:p>
            <a:pPr>
              <a:lnSpc>
                <a:spcPct val="90000"/>
              </a:lnSpc>
            </a:pPr>
            <a:r>
              <a:rPr lang="tr-TR" sz="1700" dirty="0" err="1">
                <a:solidFill>
                  <a:srgbClr val="FFFFFF"/>
                </a:solidFill>
              </a:rPr>
              <a:t>Jxplorer</a:t>
            </a:r>
            <a:r>
              <a:rPr lang="tr-TR" sz="1700" dirty="0">
                <a:solidFill>
                  <a:srgbClr val="FFFFFF"/>
                </a:solidFill>
              </a:rPr>
              <a:t> - </a:t>
            </a:r>
            <a:r>
              <a:rPr lang="tr-TR" sz="1700" dirty="0">
                <a:solidFill>
                  <a:srgbClr val="FFFFFF"/>
                </a:solidFill>
                <a:hlinkClick r:id="rId3"/>
              </a:rPr>
              <a:t>http://www.jxplorer.org/</a:t>
            </a:r>
            <a:endParaRPr lang="tr-TR" sz="17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tr-TR" sz="1700" dirty="0">
                <a:solidFill>
                  <a:srgbClr val="FFFFFF"/>
                </a:solidFill>
              </a:rPr>
              <a:t>LDAP </a:t>
            </a:r>
            <a:r>
              <a:rPr lang="tr-TR" sz="1700" dirty="0" err="1">
                <a:solidFill>
                  <a:srgbClr val="FFFFFF"/>
                </a:solidFill>
              </a:rPr>
              <a:t>Admin</a:t>
            </a:r>
            <a:r>
              <a:rPr lang="tr-TR" sz="1700" dirty="0">
                <a:solidFill>
                  <a:srgbClr val="FFFFFF"/>
                </a:solidFill>
              </a:rPr>
              <a:t> </a:t>
            </a:r>
            <a:r>
              <a:rPr lang="tr-TR" sz="1700" dirty="0" err="1">
                <a:solidFill>
                  <a:srgbClr val="FFFFFF"/>
                </a:solidFill>
              </a:rPr>
              <a:t>Tool</a:t>
            </a:r>
            <a:r>
              <a:rPr lang="tr-TR" sz="1700" dirty="0">
                <a:solidFill>
                  <a:srgbClr val="FFFFFF"/>
                </a:solidFill>
              </a:rPr>
              <a:t> - http://</a:t>
            </a:r>
            <a:r>
              <a:rPr lang="tr-TR" sz="1700" dirty="0" err="1">
                <a:solidFill>
                  <a:srgbClr val="FFFFFF"/>
                </a:solidFill>
              </a:rPr>
              <a:t>www.ldapadmin.org</a:t>
            </a:r>
            <a:r>
              <a:rPr lang="tr-TR" sz="1700" dirty="0">
                <a:solidFill>
                  <a:srgbClr val="FFFFFF"/>
                </a:solidFill>
              </a:rPr>
              <a:t> </a:t>
            </a:r>
          </a:p>
          <a:p>
            <a:pPr>
              <a:lnSpc>
                <a:spcPct val="90000"/>
              </a:lnSpc>
            </a:pPr>
            <a:r>
              <a:rPr lang="tr-TR" sz="1700" i="1" dirty="0" err="1">
                <a:solidFill>
                  <a:srgbClr val="FFFFFF"/>
                </a:solidFill>
              </a:rPr>
              <a:t>ldapsearch</a:t>
            </a:r>
            <a:endParaRPr lang="tr-TR" sz="17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tr-TR" sz="1700" dirty="0">
                <a:solidFill>
                  <a:srgbClr val="FFFFFF"/>
                </a:solidFill>
              </a:rPr>
              <a:t>TCP/UDP 389</a:t>
            </a:r>
          </a:p>
        </p:txBody>
      </p:sp>
    </p:spTree>
    <p:extLst>
      <p:ext uri="{BB962C8B-B14F-4D97-AF65-F5344CB8AC3E}">
        <p14:creationId xmlns:p14="http://schemas.microsoft.com/office/powerpoint/2010/main" val="2908441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38BB78-3B20-7E46-8E23-47979DF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3843375" cy="5545667"/>
          </a:xfrm>
        </p:spPr>
        <p:txBody>
          <a:bodyPr anchor="ctr">
            <a:normAutofit/>
          </a:bodyPr>
          <a:lstStyle/>
          <a:p>
            <a:r>
              <a:rPr lang="en-TR">
                <a:solidFill>
                  <a:schemeClr val="tx1">
                    <a:lumMod val="85000"/>
                    <a:lumOff val="15000"/>
                  </a:schemeClr>
                </a:solidFill>
              </a:rPr>
              <a:t>ntp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05493-272A-0D41-898C-D1FBA9328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D4C9D-D496-BC4F-9127-1A4E49760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084" y="609600"/>
            <a:ext cx="5511296" cy="5545667"/>
          </a:xfrm>
        </p:spPr>
        <p:txBody>
          <a:bodyPr anchor="ctr">
            <a:normAutofit/>
          </a:bodyPr>
          <a:lstStyle/>
          <a:p>
            <a:r>
              <a:rPr lang="tr-TR" dirty="0">
                <a:solidFill>
                  <a:srgbClr val="FFFFFF"/>
                </a:solidFill>
              </a:rPr>
              <a:t>NTP(Network Time Protocol) ağ içerisinde bulunan cihazların zaman senkronizasyonu için kullanılır. </a:t>
            </a:r>
          </a:p>
          <a:p>
            <a:r>
              <a:rPr lang="tr-TR" dirty="0">
                <a:solidFill>
                  <a:srgbClr val="FFFFFF"/>
                </a:solidFill>
              </a:rPr>
              <a:t>NTP sunucusundan zaman bilgisi alan sunucu ve istemci listesi, IP adresleri, sistem isimleri, işletim sistemleri gibi bilgiler edinilebilir.</a:t>
            </a:r>
          </a:p>
          <a:p>
            <a:r>
              <a:rPr lang="tr-TR" dirty="0">
                <a:solidFill>
                  <a:srgbClr val="FFFFFF"/>
                </a:solidFill>
              </a:rPr>
              <a:t>UDP 123</a:t>
            </a:r>
          </a:p>
        </p:txBody>
      </p:sp>
    </p:spTree>
    <p:extLst>
      <p:ext uri="{BB962C8B-B14F-4D97-AF65-F5344CB8AC3E}">
        <p14:creationId xmlns:p14="http://schemas.microsoft.com/office/powerpoint/2010/main" val="2598054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4" name="Isosceles Triangle 19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7C2CE4-D407-704B-B333-9ECAF026A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n-TR">
                <a:solidFill>
                  <a:schemeClr val="bg1"/>
                </a:solidFill>
              </a:rPr>
              <a:t>smtp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86CFB-AEF8-3B4E-A4D8-C048D91D9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tr-TR" sz="1700">
                <a:solidFill>
                  <a:schemeClr val="bg1"/>
                </a:solidFill>
              </a:rPr>
              <a:t>SMTP(Simple Mail Transport Protocol) mail göndermek için kullanılan protokoldür.</a:t>
            </a:r>
          </a:p>
          <a:p>
            <a:pPr>
              <a:lnSpc>
                <a:spcPct val="90000"/>
              </a:lnSpc>
            </a:pPr>
            <a:r>
              <a:rPr lang="tr-TR" sz="1700">
                <a:solidFill>
                  <a:schemeClr val="bg1"/>
                </a:solidFill>
              </a:rPr>
              <a:t>DNS kayıtları içerisindeki Mail Exchange (MX) sunucuları ile çalışır. MX kaydı bulunmaz ise A veya SRV kayıtları üzerinden çalışır.</a:t>
            </a:r>
          </a:p>
          <a:p>
            <a:pPr>
              <a:lnSpc>
                <a:spcPct val="90000"/>
              </a:lnSpc>
            </a:pPr>
            <a:r>
              <a:rPr lang="tr-TR" sz="1700">
                <a:solidFill>
                  <a:schemeClr val="bg1"/>
                </a:solidFill>
              </a:rPr>
              <a:t>SMTP geçerli kullanıcı adlarının elde edilmesi için kullanılabileceği gibi relay özelliği ile sosyal mühendislik ve fishing maksadı ile kullanılabilir.</a:t>
            </a:r>
          </a:p>
        </p:txBody>
      </p:sp>
      <p:pic>
        <p:nvPicPr>
          <p:cNvPr id="24578" name="Picture 2" descr="Free SMTP Server - Scalable Email Relay Service with Mailjet">
            <a:extLst>
              <a:ext uri="{FF2B5EF4-FFF2-40B4-BE49-F238E27FC236}">
                <a16:creationId xmlns:a16="http://schemas.microsoft.com/office/drawing/2014/main" id="{CEFE2245-41BD-E54D-A12F-7880D0A42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1" y="1536072"/>
            <a:ext cx="5143500" cy="377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59E58D-D90E-2541-A498-379CEFF2D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6161" y="6182876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5" name="Isosceles Triangle 19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93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30" name="Group 72">
            <a:extLst>
              <a:ext uri="{FF2B5EF4-FFF2-40B4-BE49-F238E27FC236}">
                <a16:creationId xmlns:a16="http://schemas.microsoft.com/office/drawing/2014/main" id="{6CC33B2B-B475-4189-BA8F-3CF8248DC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74" name="Freeform 14">
              <a:extLst>
                <a:ext uri="{FF2B5EF4-FFF2-40B4-BE49-F238E27FC236}">
                  <a16:creationId xmlns:a16="http://schemas.microsoft.com/office/drawing/2014/main" id="{A59AAC92-4932-4D74-A545-BA3EEE56D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8446528-FA87-4017-B061-CF7EE79FA2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4D4B4D0-2493-42A2-AEEB-9970A64E8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 23">
              <a:extLst>
                <a:ext uri="{FF2B5EF4-FFF2-40B4-BE49-F238E27FC236}">
                  <a16:creationId xmlns:a16="http://schemas.microsoft.com/office/drawing/2014/main" id="{676E13B7-7CB7-4489-914B-4012EE6EB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5">
              <a:extLst>
                <a:ext uri="{FF2B5EF4-FFF2-40B4-BE49-F238E27FC236}">
                  <a16:creationId xmlns:a16="http://schemas.microsoft.com/office/drawing/2014/main" id="{F2159841-C096-430C-B748-E8D2A5C99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B4F167EF-5A0C-487E-8776-97310E39E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Rectangle 27">
              <a:extLst>
                <a:ext uri="{FF2B5EF4-FFF2-40B4-BE49-F238E27FC236}">
                  <a16:creationId xmlns:a16="http://schemas.microsoft.com/office/drawing/2014/main" id="{9D8C053F-F025-4CB6-94C4-2841A20D6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Rectangle 28">
              <a:extLst>
                <a:ext uri="{FF2B5EF4-FFF2-40B4-BE49-F238E27FC236}">
                  <a16:creationId xmlns:a16="http://schemas.microsoft.com/office/drawing/2014/main" id="{78581BD0-3E75-48CB-A2A3-44DB1ACB6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Rectangle 29">
              <a:extLst>
                <a:ext uri="{FF2B5EF4-FFF2-40B4-BE49-F238E27FC236}">
                  <a16:creationId xmlns:a16="http://schemas.microsoft.com/office/drawing/2014/main" id="{E90D466A-AB95-4676-82CB-3BEC98AFF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Isosceles Triangle 82">
              <a:extLst>
                <a:ext uri="{FF2B5EF4-FFF2-40B4-BE49-F238E27FC236}">
                  <a16:creationId xmlns:a16="http://schemas.microsoft.com/office/drawing/2014/main" id="{3AFED863-874C-49D9-AE2F-B9DFF00D5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37C2CE4-D407-704B-B333-9ECAF026A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23" y="1722427"/>
            <a:ext cx="4410720" cy="232840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smtp</a:t>
            </a:r>
          </a:p>
        </p:txBody>
      </p:sp>
      <p:pic>
        <p:nvPicPr>
          <p:cNvPr id="26626" name="Picture 2" descr="SMTP_1">
            <a:extLst>
              <a:ext uri="{FF2B5EF4-FFF2-40B4-BE49-F238E27FC236}">
                <a16:creationId xmlns:a16="http://schemas.microsoft.com/office/drawing/2014/main" id="{5E523E0F-27BC-0245-A4C1-CA94D06FD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51175" y="1486354"/>
            <a:ext cx="5841087" cy="183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59E58D-D90E-2541-A498-379CEFF2D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29</a:t>
            </a:fld>
            <a:endParaRPr lang="en-US"/>
          </a:p>
        </p:txBody>
      </p:sp>
      <p:pic>
        <p:nvPicPr>
          <p:cNvPr id="26628" name="Picture 4" descr="SMTP_4">
            <a:extLst>
              <a:ext uri="{FF2B5EF4-FFF2-40B4-BE49-F238E27FC236}">
                <a16:creationId xmlns:a16="http://schemas.microsoft.com/office/drawing/2014/main" id="{1CB9B452-461D-2A49-B027-785710751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51175" y="4307383"/>
            <a:ext cx="5841819" cy="151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50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0">
            <a:extLst>
              <a:ext uri="{FF2B5EF4-FFF2-40B4-BE49-F238E27FC236}">
                <a16:creationId xmlns:a16="http://schemas.microsoft.com/office/drawing/2014/main" id="{F0D792AB-352D-4FFA-9E7C-AFDEEA591E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16" r="-2" b="6715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098F6F-1DF1-4945-86C9-EEFEFDEF8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tr-TR" dirty="0"/>
              <a:t>Tarama Türleri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6B8FE87-CC49-F544-BED9-10211C020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127118" cy="3880773"/>
          </a:xfrm>
        </p:spPr>
        <p:txBody>
          <a:bodyPr>
            <a:normAutofit/>
          </a:bodyPr>
          <a:lstStyle/>
          <a:p>
            <a:r>
              <a:rPr lang="tr-TR" dirty="0"/>
              <a:t>Canlı sistemlerin Tespiti (Network </a:t>
            </a:r>
            <a:r>
              <a:rPr lang="tr-TR" dirty="0" err="1"/>
              <a:t>Sweeps</a:t>
            </a:r>
            <a:r>
              <a:rPr lang="tr-TR" dirty="0"/>
              <a:t>)</a:t>
            </a:r>
          </a:p>
          <a:p>
            <a:r>
              <a:rPr lang="tr-TR" dirty="0"/>
              <a:t>Topoloji Tespiti (Network </a:t>
            </a:r>
            <a:r>
              <a:rPr lang="tr-TR" dirty="0" err="1"/>
              <a:t>Tracing</a:t>
            </a:r>
            <a:r>
              <a:rPr lang="tr-TR" dirty="0"/>
              <a:t>)</a:t>
            </a:r>
          </a:p>
          <a:p>
            <a:r>
              <a:rPr lang="tr-TR" dirty="0"/>
              <a:t>Port Taraması (Port </a:t>
            </a:r>
            <a:r>
              <a:rPr lang="tr-TR" dirty="0" err="1"/>
              <a:t>Scanning</a:t>
            </a:r>
            <a:r>
              <a:rPr lang="tr-TR" dirty="0"/>
              <a:t>)</a:t>
            </a:r>
          </a:p>
          <a:p>
            <a:r>
              <a:rPr lang="tr-TR" dirty="0"/>
              <a:t>İşletim Sistemi Tespiti (</a:t>
            </a:r>
            <a:r>
              <a:rPr lang="tr-TR" dirty="0" err="1"/>
              <a:t>Os</a:t>
            </a:r>
            <a:r>
              <a:rPr lang="tr-TR" dirty="0"/>
              <a:t> </a:t>
            </a:r>
            <a:r>
              <a:rPr lang="tr-TR" dirty="0" err="1"/>
              <a:t>Fingerprinting</a:t>
            </a:r>
            <a:r>
              <a:rPr lang="tr-TR" dirty="0"/>
              <a:t>)</a:t>
            </a:r>
          </a:p>
          <a:p>
            <a:r>
              <a:rPr lang="tr-TR" dirty="0"/>
              <a:t>Versiyon Taraması (</a:t>
            </a:r>
            <a:r>
              <a:rPr lang="tr-TR" dirty="0" err="1"/>
              <a:t>Version</a:t>
            </a:r>
            <a:r>
              <a:rPr lang="tr-TR" dirty="0"/>
              <a:t> </a:t>
            </a:r>
            <a:r>
              <a:rPr lang="tr-TR" dirty="0" err="1"/>
              <a:t>Scan</a:t>
            </a:r>
            <a:r>
              <a:rPr lang="tr-TR" dirty="0"/>
              <a:t>)</a:t>
            </a:r>
          </a:p>
          <a:p>
            <a:r>
              <a:rPr lang="tr-TR" dirty="0"/>
              <a:t>Zafiyet Taraması (</a:t>
            </a:r>
            <a:r>
              <a:rPr lang="tr-TR" dirty="0" err="1"/>
              <a:t>Vulnerability</a:t>
            </a:r>
            <a:r>
              <a:rPr lang="tr-TR" dirty="0"/>
              <a:t> </a:t>
            </a:r>
            <a:r>
              <a:rPr lang="tr-TR" dirty="0" err="1"/>
              <a:t>Scans</a:t>
            </a:r>
            <a:r>
              <a:rPr lang="tr-TR" dirty="0"/>
              <a:t>)</a:t>
            </a:r>
          </a:p>
        </p:txBody>
      </p:sp>
      <p:cxnSp>
        <p:nvCxnSpPr>
          <p:cNvPr id="56" name="Straight Connector 4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4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2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5DB70-F14D-E343-AA92-174778BF2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405825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98F6F-1DF1-4945-86C9-EEFEFDEF8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Tarama </a:t>
            </a:r>
            <a:r>
              <a:rPr lang="tr-TR" dirty="0" err="1"/>
              <a:t>Methodları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8FE87-CC49-F544-BED9-10211C020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560" y="1270000"/>
            <a:ext cx="9749366" cy="4864099"/>
          </a:xfrm>
        </p:spPr>
        <p:txBody>
          <a:bodyPr>
            <a:normAutofit/>
          </a:bodyPr>
          <a:lstStyle/>
          <a:p>
            <a:r>
              <a:rPr lang="tr-TR" b="1" dirty="0"/>
              <a:t>Zafiyet Taraması:</a:t>
            </a:r>
            <a:endParaRPr lang="tr-TR" dirty="0"/>
          </a:p>
          <a:p>
            <a:r>
              <a:rPr lang="tr-TR" dirty="0"/>
              <a:t>Bu amaç için genellikle hazır açık kaynak veya ücretli araçlar kullanılmaktadır.</a:t>
            </a:r>
          </a:p>
          <a:p>
            <a:r>
              <a:rPr lang="tr-TR" dirty="0"/>
              <a:t>Saldırganlar tarafından sömürülmesi muhtemel olan açıklıkları veya zayıf yönleri ortaya çıkarmak için önceden tanımlı eklentiler ve listeler kullanılarak gerçekleştirilir.</a:t>
            </a:r>
          </a:p>
          <a:p>
            <a:r>
              <a:rPr lang="tr-TR" dirty="0"/>
              <a:t>Kullanılan yönteme göre zafiyet listeleri;</a:t>
            </a:r>
          </a:p>
          <a:p>
            <a:pPr lvl="1"/>
            <a:r>
              <a:rPr lang="tr-TR" dirty="0"/>
              <a:t>Uygulama zafiyetleri</a:t>
            </a:r>
          </a:p>
          <a:p>
            <a:pPr lvl="1"/>
            <a:r>
              <a:rPr lang="tr-TR" dirty="0"/>
              <a:t>Yapılandırma zafiyetleri</a:t>
            </a:r>
          </a:p>
          <a:p>
            <a:pPr lvl="1"/>
            <a:r>
              <a:rPr lang="tr-TR" dirty="0"/>
              <a:t>Ağ kaynaklı zafiyetler</a:t>
            </a:r>
          </a:p>
          <a:p>
            <a:pPr lvl="1"/>
            <a:r>
              <a:rPr lang="tr-TR" dirty="0"/>
              <a:t>İşletim sistemi zafiyetleri vb. </a:t>
            </a:r>
            <a:r>
              <a:rPr lang="tr-TR" dirty="0" err="1"/>
              <a:t>Içerebilir</a:t>
            </a:r>
            <a:r>
              <a:rPr lang="tr-TR" dirty="0"/>
              <a:t>. </a:t>
            </a:r>
          </a:p>
          <a:p>
            <a:r>
              <a:rPr lang="tr-TR" dirty="0"/>
              <a:t>Tools: </a:t>
            </a:r>
            <a:r>
              <a:rPr lang="tr-TR" dirty="0" err="1"/>
              <a:t>Nessus</a:t>
            </a:r>
            <a:r>
              <a:rPr lang="tr-TR" dirty="0"/>
              <a:t>, </a:t>
            </a:r>
            <a:r>
              <a:rPr lang="tr-TR" dirty="0" err="1"/>
              <a:t>Acunetix</a:t>
            </a:r>
            <a:endParaRPr lang="tr-TR" dirty="0"/>
          </a:p>
          <a:p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5DB70-F14D-E343-AA92-174778BF2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942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CE6E43D-FC44-4F15-89C6-7C08E9BDC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21115E6-3640-4179-A252-686A27B75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68D2ABE-CDFA-4BEB-AF45-E43862265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108FB8B-558B-4F9E-970F-72D2EE57F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481E92F1-5BD2-4422-B875-90578CEAA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D9630F3-9488-4F58-9098-F6B8552BD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A82B105D-E7A6-4F3A-AFDA-B9133F6BD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92262AB-546B-41A7-99DE-EC034F072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D878A1F7-F404-41A0-BD7C-9739499BD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076BF32-29FF-4C3A-B1AF-91A28EFD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A4C29F3-B3A2-40B9-8670-ADA39B0C4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3177CC-CC2E-904C-AFFE-655803FF3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17288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3A042-3AE5-8E42-A44E-B3EFFE88F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0438" y="6420107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7824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98F6F-1DF1-4945-86C9-EEFEFDEF8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Tarama </a:t>
            </a:r>
            <a:r>
              <a:rPr lang="tr-TR" dirty="0" err="1"/>
              <a:t>Methodları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8FE87-CC49-F544-BED9-10211C020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560" y="1270000"/>
            <a:ext cx="9749366" cy="4864099"/>
          </a:xfrm>
        </p:spPr>
        <p:txBody>
          <a:bodyPr>
            <a:normAutofit/>
          </a:bodyPr>
          <a:lstStyle/>
          <a:p>
            <a:r>
              <a:rPr lang="en-US" b="1" dirty="0"/>
              <a:t>Network </a:t>
            </a:r>
            <a:r>
              <a:rPr lang="en-US" b="1" dirty="0" err="1"/>
              <a:t>Diyagramları</a:t>
            </a:r>
            <a:endParaRPr lang="en-US" dirty="0"/>
          </a:p>
          <a:p>
            <a:r>
              <a:rPr lang="en-US" dirty="0" err="1"/>
              <a:t>Elde</a:t>
            </a:r>
            <a:r>
              <a:rPr lang="en-US" dirty="0"/>
              <a:t> </a:t>
            </a:r>
            <a:r>
              <a:rPr lang="en-US" dirty="0" err="1"/>
              <a:t>edilen</a:t>
            </a:r>
            <a:r>
              <a:rPr lang="en-US" dirty="0"/>
              <a:t> </a:t>
            </a:r>
            <a:r>
              <a:rPr lang="en-US" dirty="0" err="1"/>
              <a:t>bilgiler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network </a:t>
            </a:r>
            <a:r>
              <a:rPr lang="en-US" dirty="0" err="1"/>
              <a:t>topolojisini</a:t>
            </a:r>
            <a:r>
              <a:rPr lang="en-US" dirty="0"/>
              <a:t> </a:t>
            </a:r>
            <a:r>
              <a:rPr lang="en-US" dirty="0" err="1"/>
              <a:t>oluşturmak</a:t>
            </a:r>
            <a:r>
              <a:rPr lang="en-US" dirty="0"/>
              <a:t>, </a:t>
            </a:r>
            <a:r>
              <a:rPr lang="en-US" dirty="0" err="1"/>
              <a:t>hedef</a:t>
            </a:r>
            <a:r>
              <a:rPr lang="en-US" dirty="0"/>
              <a:t> </a:t>
            </a:r>
            <a:r>
              <a:rPr lang="en-US" dirty="0" err="1"/>
              <a:t>kurum</a:t>
            </a:r>
            <a:r>
              <a:rPr lang="en-US" dirty="0"/>
              <a:t> </a:t>
            </a:r>
            <a:r>
              <a:rPr lang="en-US" dirty="0" err="1"/>
              <a:t>hakkında</a:t>
            </a:r>
            <a:r>
              <a:rPr lang="en-US" dirty="0"/>
              <a:t> network </a:t>
            </a:r>
            <a:r>
              <a:rPr lang="en-US" dirty="0" err="1"/>
              <a:t>cihazları</a:t>
            </a:r>
            <a:r>
              <a:rPr lang="en-US" dirty="0"/>
              <a:t>, </a:t>
            </a:r>
            <a:r>
              <a:rPr lang="en-US" dirty="0" err="1"/>
              <a:t>ağ</a:t>
            </a:r>
            <a:r>
              <a:rPr lang="en-US" dirty="0"/>
              <a:t> </a:t>
            </a:r>
            <a:r>
              <a:rPr lang="en-US" dirty="0" err="1"/>
              <a:t>segmentleri</a:t>
            </a:r>
            <a:r>
              <a:rPr lang="en-US" dirty="0"/>
              <a:t>, </a:t>
            </a:r>
            <a:r>
              <a:rPr lang="en-US" dirty="0" err="1"/>
              <a:t>istemci</a:t>
            </a:r>
            <a:r>
              <a:rPr lang="en-US" dirty="0"/>
              <a:t> </a:t>
            </a:r>
            <a:r>
              <a:rPr lang="en-US" dirty="0" err="1"/>
              <a:t>ağları</a:t>
            </a:r>
            <a:r>
              <a:rPr lang="en-US" dirty="0"/>
              <a:t>, </a:t>
            </a:r>
            <a:r>
              <a:rPr lang="en-US" dirty="0" err="1"/>
              <a:t>yönetim</a:t>
            </a:r>
            <a:r>
              <a:rPr lang="en-US" dirty="0"/>
              <a:t> </a:t>
            </a:r>
            <a:r>
              <a:rPr lang="en-US" dirty="0" err="1"/>
              <a:t>ağları</a:t>
            </a:r>
            <a:r>
              <a:rPr lang="en-US" dirty="0"/>
              <a:t>, </a:t>
            </a:r>
            <a:r>
              <a:rPr lang="en-US" dirty="0" err="1"/>
              <a:t>vlanlar</a:t>
            </a:r>
            <a:r>
              <a:rPr lang="en-US" dirty="0"/>
              <a:t> vb. </a:t>
            </a:r>
            <a:r>
              <a:rPr lang="en-US" dirty="0" err="1"/>
              <a:t>bilgilerinizi</a:t>
            </a:r>
            <a:r>
              <a:rPr lang="en-US" dirty="0"/>
              <a:t> </a:t>
            </a:r>
            <a:r>
              <a:rPr lang="en-US" dirty="0" err="1"/>
              <a:t>detaylı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görmenizi</a:t>
            </a:r>
            <a:r>
              <a:rPr lang="en-US" dirty="0"/>
              <a:t>,</a:t>
            </a:r>
          </a:p>
          <a:p>
            <a:r>
              <a:rPr lang="en-US" dirty="0" err="1"/>
              <a:t>Farklı</a:t>
            </a:r>
            <a:r>
              <a:rPr lang="en-US" dirty="0"/>
              <a:t> </a:t>
            </a:r>
            <a:r>
              <a:rPr lang="en-US" dirty="0" err="1"/>
              <a:t>saldırı</a:t>
            </a:r>
            <a:r>
              <a:rPr lang="en-US" dirty="0"/>
              <a:t> </a:t>
            </a:r>
            <a:r>
              <a:rPr lang="en-US" dirty="0" err="1"/>
              <a:t>yöntemlerini</a:t>
            </a:r>
            <a:r>
              <a:rPr lang="en-US" dirty="0"/>
              <a:t> </a:t>
            </a:r>
            <a:r>
              <a:rPr lang="en-US" dirty="0" err="1"/>
              <a:t>üzerinde</a:t>
            </a:r>
            <a:r>
              <a:rPr lang="en-US" dirty="0"/>
              <a:t> </a:t>
            </a:r>
            <a:r>
              <a:rPr lang="en-US" dirty="0" err="1"/>
              <a:t>çalışabileceğiniz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zafiyetleri</a:t>
            </a:r>
            <a:r>
              <a:rPr lang="en-US" dirty="0"/>
              <a:t> </a:t>
            </a:r>
            <a:r>
              <a:rPr lang="en-US" dirty="0" err="1"/>
              <a:t>detaylı</a:t>
            </a:r>
            <a:r>
              <a:rPr lang="en-US" dirty="0"/>
              <a:t> </a:t>
            </a:r>
            <a:r>
              <a:rPr lang="en-US" dirty="0" err="1"/>
              <a:t>analiz</a:t>
            </a:r>
            <a:r>
              <a:rPr lang="en-US" dirty="0"/>
              <a:t> </a:t>
            </a:r>
            <a:r>
              <a:rPr lang="en-US" dirty="0" err="1"/>
              <a:t>edebilmenizi</a:t>
            </a:r>
            <a:r>
              <a:rPr lang="en-US" dirty="0"/>
              <a:t> </a:t>
            </a:r>
            <a:r>
              <a:rPr lang="en-US" dirty="0" err="1"/>
              <a:t>sağlar</a:t>
            </a:r>
            <a:r>
              <a:rPr lang="en-US" dirty="0"/>
              <a:t>.</a:t>
            </a:r>
          </a:p>
          <a:p>
            <a:r>
              <a:rPr lang="en-US" dirty="0" err="1"/>
              <a:t>Araçlar</a:t>
            </a:r>
            <a:r>
              <a:rPr lang="en-US" dirty="0"/>
              <a:t>: Network View, </a:t>
            </a:r>
            <a:r>
              <a:rPr lang="en-US" dirty="0" err="1"/>
              <a:t>Opmanager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5DB70-F14D-E343-AA92-174778BF2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6559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EDDC0-24C5-BB4C-92A6-BF95E84FD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</a:t>
            </a:r>
            <a:r>
              <a:rPr lang="en-TR" dirty="0"/>
              <a:t>etcat-101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251DC-EFDA-5A49-9952-19A054DD8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TR" dirty="0"/>
              <a:t>ort tarama : </a:t>
            </a:r>
            <a:r>
              <a:rPr lang="en-US" b="1" dirty="0" err="1"/>
              <a:t>nc</a:t>
            </a:r>
            <a:r>
              <a:rPr lang="en-US" b="1" dirty="0"/>
              <a:t> –v –n –z –w1 [</a:t>
            </a:r>
            <a:r>
              <a:rPr lang="en-US" b="1" dirty="0" err="1"/>
              <a:t>TargetIPaddr</a:t>
            </a:r>
            <a:r>
              <a:rPr lang="en-US" b="1" dirty="0"/>
              <a:t>] [</a:t>
            </a:r>
            <a:r>
              <a:rPr lang="en-US" b="1" dirty="0" err="1"/>
              <a:t>start_port</a:t>
            </a:r>
            <a:r>
              <a:rPr lang="en-US" b="1" dirty="0"/>
              <a:t>]-[</a:t>
            </a:r>
            <a:r>
              <a:rPr lang="en-US" b="1" dirty="0" err="1"/>
              <a:t>end_port</a:t>
            </a:r>
            <a:r>
              <a:rPr lang="en-US" b="1" dirty="0"/>
              <a:t>] </a:t>
            </a:r>
            <a:endParaRPr lang="en-US" dirty="0"/>
          </a:p>
          <a:p>
            <a:r>
              <a:rPr lang="en-TR" dirty="0"/>
              <a:t>Banner Grabbing : </a:t>
            </a:r>
            <a:r>
              <a:rPr lang="en-US" b="1" dirty="0"/>
              <a:t>echo "" | </a:t>
            </a:r>
            <a:r>
              <a:rPr lang="en-US" b="1" dirty="0" err="1"/>
              <a:t>nc</a:t>
            </a:r>
            <a:r>
              <a:rPr lang="en-US" b="1" dirty="0"/>
              <a:t> –v –n –w1 [</a:t>
            </a:r>
            <a:r>
              <a:rPr lang="en-US" b="1" dirty="0" err="1"/>
              <a:t>TargetIPaddr</a:t>
            </a:r>
            <a:r>
              <a:rPr lang="en-US" b="1" dirty="0"/>
              <a:t>] [</a:t>
            </a:r>
            <a:r>
              <a:rPr lang="en-US" b="1" dirty="0" err="1"/>
              <a:t>start_port</a:t>
            </a:r>
            <a:r>
              <a:rPr lang="en-US" b="1" dirty="0"/>
              <a:t>]-[</a:t>
            </a:r>
            <a:r>
              <a:rPr lang="en-US" b="1" dirty="0" err="1"/>
              <a:t>end_port</a:t>
            </a:r>
            <a:r>
              <a:rPr lang="en-US" b="1" dirty="0"/>
              <a:t>] </a:t>
            </a:r>
            <a:endParaRPr lang="en-US" dirty="0"/>
          </a:p>
          <a:p>
            <a:r>
              <a:rPr lang="en-US" dirty="0"/>
              <a:t>F</a:t>
            </a:r>
            <a:r>
              <a:rPr lang="en-TR" dirty="0"/>
              <a:t>ile transfer : server -&gt; </a:t>
            </a:r>
            <a:r>
              <a:rPr lang="en-US" b="1" dirty="0" err="1"/>
              <a:t>nc</a:t>
            </a:r>
            <a:r>
              <a:rPr lang="en-US" b="1" dirty="0"/>
              <a:t> –l -p [</a:t>
            </a:r>
            <a:r>
              <a:rPr lang="en-US" b="1" dirty="0" err="1"/>
              <a:t>LocalPort</a:t>
            </a:r>
            <a:r>
              <a:rPr lang="en-US" b="1" dirty="0"/>
              <a:t>] &gt; [</a:t>
            </a:r>
            <a:r>
              <a:rPr lang="en-US" b="1" dirty="0" err="1"/>
              <a:t>outfile</a:t>
            </a:r>
            <a:r>
              <a:rPr lang="en-US" b="1" dirty="0"/>
              <a:t>]</a:t>
            </a:r>
          </a:p>
          <a:p>
            <a:r>
              <a:rPr lang="en-US" b="1" dirty="0"/>
              <a:t>                     </a:t>
            </a:r>
            <a:r>
              <a:rPr lang="en-US" dirty="0"/>
              <a:t>client</a:t>
            </a:r>
            <a:r>
              <a:rPr lang="en-US" b="1" dirty="0"/>
              <a:t> </a:t>
            </a:r>
            <a:r>
              <a:rPr lang="en-US" dirty="0"/>
              <a:t>-&gt; </a:t>
            </a:r>
            <a:r>
              <a:rPr lang="en-US" b="1" dirty="0" err="1"/>
              <a:t>nc</a:t>
            </a:r>
            <a:r>
              <a:rPr lang="en-US" b="1" dirty="0"/>
              <a:t> –w3 [</a:t>
            </a:r>
            <a:r>
              <a:rPr lang="en-US" b="1" dirty="0" err="1"/>
              <a:t>TargetIPaddr</a:t>
            </a:r>
            <a:r>
              <a:rPr lang="en-US" b="1" dirty="0"/>
              <a:t>] [port] &lt; [</a:t>
            </a:r>
            <a:r>
              <a:rPr lang="en-US" b="1" dirty="0" err="1"/>
              <a:t>infile</a:t>
            </a:r>
            <a:r>
              <a:rPr lang="en-US" b="1" dirty="0"/>
              <a:t>] </a:t>
            </a:r>
            <a:endParaRPr lang="en-US" dirty="0"/>
          </a:p>
          <a:p>
            <a:r>
              <a:rPr lang="en-US" dirty="0"/>
              <a:t>R</a:t>
            </a:r>
            <a:r>
              <a:rPr lang="en-TR" dirty="0"/>
              <a:t>everse</a:t>
            </a:r>
            <a:r>
              <a:rPr lang="en-TR" b="1" dirty="0"/>
              <a:t> </a:t>
            </a:r>
            <a:r>
              <a:rPr lang="en-TR" dirty="0"/>
              <a:t>shell</a:t>
            </a:r>
            <a:r>
              <a:rPr lang="en-TR" b="1" dirty="0"/>
              <a:t> : </a:t>
            </a:r>
            <a:r>
              <a:rPr lang="en-US" b="1" dirty="0" err="1"/>
              <a:t>nc</a:t>
            </a:r>
            <a:r>
              <a:rPr lang="en-US" b="1" dirty="0"/>
              <a:t> [</a:t>
            </a:r>
            <a:r>
              <a:rPr lang="en-US" b="1" dirty="0" err="1"/>
              <a:t>YourIPaddr</a:t>
            </a:r>
            <a:r>
              <a:rPr lang="en-US" b="1" dirty="0"/>
              <a:t>] [port] –e /bin/bash </a:t>
            </a:r>
            <a:endParaRPr lang="en-US" dirty="0"/>
          </a:p>
          <a:p>
            <a:endParaRPr lang="en-TR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DF0EB-8A95-BD48-8116-338634814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232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98F6F-1DF1-4945-86C9-EEFEFDEF8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Tarama </a:t>
            </a:r>
            <a:r>
              <a:rPr lang="tr-TR" dirty="0" err="1"/>
              <a:t>Methodları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8FE87-CC49-F544-BED9-10211C020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9749366" cy="4864099"/>
          </a:xfrm>
        </p:spPr>
        <p:txBody>
          <a:bodyPr>
            <a:normAutofit/>
          </a:bodyPr>
          <a:lstStyle/>
          <a:p>
            <a:r>
              <a:rPr lang="tr-TR" b="1" dirty="0"/>
              <a:t>arp-</a:t>
            </a:r>
            <a:r>
              <a:rPr lang="tr-TR" b="1" dirty="0" err="1"/>
              <a:t>scan</a:t>
            </a:r>
            <a:endParaRPr lang="tr-TR" b="1" dirty="0"/>
          </a:p>
          <a:p>
            <a:r>
              <a:rPr lang="tr-TR" dirty="0"/>
              <a:t>Arp-</a:t>
            </a:r>
            <a:r>
              <a:rPr lang="tr-TR" dirty="0" err="1"/>
              <a:t>scan</a:t>
            </a:r>
            <a:r>
              <a:rPr lang="tr-TR" dirty="0"/>
              <a:t> tabanlı komut satırından çalıştırılan bir uygulamadır. </a:t>
            </a:r>
          </a:p>
          <a:p>
            <a:r>
              <a:rPr lang="tr-TR" dirty="0"/>
              <a:t>Belirli bir </a:t>
            </a:r>
            <a:r>
              <a:rPr lang="tr-TR" dirty="0" err="1"/>
              <a:t>arayüz</a:t>
            </a:r>
            <a:r>
              <a:rPr lang="tr-TR" dirty="0"/>
              <a:t> (</a:t>
            </a:r>
            <a:r>
              <a:rPr lang="tr-TR" dirty="0" err="1"/>
              <a:t>interface</a:t>
            </a:r>
            <a:r>
              <a:rPr lang="tr-TR" dirty="0"/>
              <a:t>) kullanılarak hedef ağın üzerindeki canlı sistemlerin tespit edilmesi için kullanılır.</a:t>
            </a:r>
          </a:p>
          <a:p>
            <a:r>
              <a:rPr lang="tr-TR" dirty="0"/>
              <a:t>IP adresleri ve MAC adres listeleri oluşturulur.</a:t>
            </a:r>
          </a:p>
          <a:p>
            <a:endParaRPr lang="tr-TR" dirty="0"/>
          </a:p>
          <a:p>
            <a:r>
              <a:rPr lang="tr-TR" dirty="0"/>
              <a:t>arp -a  : Komutu ile makinenin daha önce etkileşime geçtiği sistemlerin MAC ve IP adresleri listelenir.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5DB70-F14D-E343-AA92-174778BF2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8FE87-CC49-F544-BED9-10211C020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9749366" cy="4864099"/>
          </a:xfrm>
        </p:spPr>
        <p:txBody>
          <a:bodyPr>
            <a:normAutofit/>
          </a:bodyPr>
          <a:lstStyle/>
          <a:p>
            <a:r>
              <a:rPr lang="en-US" b="1" dirty="0"/>
              <a:t>Ping sweep:</a:t>
            </a:r>
            <a:r>
              <a:rPr lang="en-US" dirty="0"/>
              <a:t> Network </a:t>
            </a:r>
            <a:r>
              <a:rPr lang="en-US" dirty="0" err="1"/>
              <a:t>adres</a:t>
            </a:r>
            <a:r>
              <a:rPr lang="en-US" dirty="0"/>
              <a:t> </a:t>
            </a:r>
            <a:r>
              <a:rPr lang="en-US" dirty="0" err="1"/>
              <a:t>aralığının</a:t>
            </a:r>
            <a:r>
              <a:rPr lang="en-US" dirty="0"/>
              <a:t> </a:t>
            </a:r>
            <a:r>
              <a:rPr lang="en-US" dirty="0" err="1"/>
              <a:t>tamamının</a:t>
            </a:r>
            <a:r>
              <a:rPr lang="en-US" dirty="0"/>
              <a:t> ping </a:t>
            </a:r>
            <a:r>
              <a:rPr lang="en-US" dirty="0" err="1"/>
              <a:t>yöntemi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taranarak</a:t>
            </a:r>
            <a:r>
              <a:rPr lang="en-US" dirty="0"/>
              <a:t>, </a:t>
            </a:r>
            <a:r>
              <a:rPr lang="en-US" dirty="0" err="1"/>
              <a:t>cevap</a:t>
            </a:r>
            <a:r>
              <a:rPr lang="en-US" dirty="0"/>
              <a:t> </a:t>
            </a:r>
            <a:r>
              <a:rPr lang="en-US" dirty="0" err="1"/>
              <a:t>veren</a:t>
            </a:r>
            <a:r>
              <a:rPr lang="en-US" dirty="0"/>
              <a:t> </a:t>
            </a:r>
            <a:r>
              <a:rPr lang="en-US" dirty="0" err="1"/>
              <a:t>sistemlerin</a:t>
            </a:r>
            <a:r>
              <a:rPr lang="en-US" dirty="0"/>
              <a:t> </a:t>
            </a:r>
            <a:r>
              <a:rPr lang="en-US" dirty="0" err="1"/>
              <a:t>tespit</a:t>
            </a:r>
            <a:r>
              <a:rPr lang="en-US" dirty="0"/>
              <a:t> </a:t>
            </a:r>
            <a:r>
              <a:rPr lang="en-US" dirty="0" err="1"/>
              <a:t>edilmesidir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5DB70-F14D-E343-AA92-174778BF2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33274-A019-E646-B24C-3B053BE288C9}"/>
              </a:ext>
            </a:extLst>
          </p:cNvPr>
          <p:cNvSpPr txBox="1"/>
          <p:nvPr/>
        </p:nvSpPr>
        <p:spPr>
          <a:xfrm>
            <a:off x="969666" y="2635604"/>
            <a:ext cx="4533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Nmap : </a:t>
            </a:r>
            <a:r>
              <a:rPr lang="en-US" dirty="0" err="1"/>
              <a:t>nmap</a:t>
            </a:r>
            <a:r>
              <a:rPr lang="en-US" dirty="0"/>
              <a:t> -</a:t>
            </a:r>
            <a:r>
              <a:rPr lang="en-US" dirty="0" err="1"/>
              <a:t>sn</a:t>
            </a:r>
            <a:r>
              <a:rPr lang="en-US" dirty="0"/>
              <a:t> -T5 100 192.168.1.1-254</a:t>
            </a:r>
            <a:endParaRPr lang="en-T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DBD4C-6C5A-C543-8A47-066D68AEACE5}"/>
              </a:ext>
            </a:extLst>
          </p:cNvPr>
          <p:cNvSpPr txBox="1"/>
          <p:nvPr/>
        </p:nvSpPr>
        <p:spPr>
          <a:xfrm>
            <a:off x="969666" y="2126974"/>
            <a:ext cx="8246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Bash : for </a:t>
            </a:r>
            <a:r>
              <a:rPr lang="en-US" dirty="0" err="1"/>
              <a:t>i</a:t>
            </a:r>
            <a:r>
              <a:rPr lang="en-US" dirty="0"/>
              <a:t> in {1..254} ;do (ping -c 1 192.168.1.$i | grep "bytes from" &amp;) ;done</a:t>
            </a:r>
            <a:endParaRPr lang="en-T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438AB9-0567-744B-8E69-7E73A79143BF}"/>
              </a:ext>
            </a:extLst>
          </p:cNvPr>
          <p:cNvSpPr txBox="1"/>
          <p:nvPr/>
        </p:nvSpPr>
        <p:spPr>
          <a:xfrm>
            <a:off x="969666" y="3209715"/>
            <a:ext cx="1004832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Python: </a:t>
            </a:r>
          </a:p>
          <a:p>
            <a:r>
              <a:rPr lang="en-US" dirty="0"/>
              <a:t>import subprocess</a:t>
            </a:r>
          </a:p>
          <a:p>
            <a:r>
              <a:rPr lang="en-US" dirty="0"/>
              <a:t>import </a:t>
            </a:r>
            <a:r>
              <a:rPr lang="en-US" dirty="0" err="1"/>
              <a:t>os</a:t>
            </a:r>
            <a:endParaRPr lang="en-US" dirty="0"/>
          </a:p>
          <a:p>
            <a:r>
              <a:rPr lang="en-US" dirty="0"/>
              <a:t>with open(</a:t>
            </a:r>
            <a:r>
              <a:rPr lang="en-US" dirty="0" err="1"/>
              <a:t>os.devnull</a:t>
            </a:r>
            <a:r>
              <a:rPr lang="en-US" dirty="0"/>
              <a:t>, "</a:t>
            </a:r>
            <a:r>
              <a:rPr lang="en-US" dirty="0" err="1"/>
              <a:t>wb</a:t>
            </a:r>
            <a:r>
              <a:rPr lang="en-US" dirty="0"/>
              <a:t>") as </a:t>
            </a:r>
            <a:r>
              <a:rPr lang="en-US" dirty="0" err="1"/>
              <a:t>bh</a:t>
            </a:r>
            <a:r>
              <a:rPr lang="en-US" dirty="0"/>
              <a:t>:</a:t>
            </a:r>
          </a:p>
          <a:p>
            <a:r>
              <a:rPr lang="en-US" dirty="0"/>
              <a:t>    for n in range(1, 50):</a:t>
            </a:r>
          </a:p>
          <a:p>
            <a:r>
              <a:rPr lang="en-US" dirty="0"/>
              <a:t>        </a:t>
            </a:r>
            <a:r>
              <a:rPr lang="en-US" dirty="0" err="1"/>
              <a:t>ip</a:t>
            </a:r>
            <a:r>
              <a:rPr lang="en-US" dirty="0"/>
              <a:t>="192.168.236.{0}".format(n)</a:t>
            </a:r>
          </a:p>
          <a:p>
            <a:r>
              <a:rPr lang="en-US" dirty="0"/>
              <a:t>        result=</a:t>
            </a:r>
            <a:r>
              <a:rPr lang="en-US" dirty="0" err="1"/>
              <a:t>subprocess.Popen</a:t>
            </a:r>
            <a:r>
              <a:rPr lang="en-US" dirty="0"/>
              <a:t>(["ping", "-c", "1", "-n", "-W", "2", </a:t>
            </a:r>
            <a:r>
              <a:rPr lang="en-US" dirty="0" err="1"/>
              <a:t>ip</a:t>
            </a:r>
            <a:r>
              <a:rPr lang="en-US" dirty="0"/>
              <a:t>], </a:t>
            </a:r>
            <a:r>
              <a:rPr lang="en-US" dirty="0" err="1"/>
              <a:t>stdout</a:t>
            </a:r>
            <a:r>
              <a:rPr lang="en-US" dirty="0"/>
              <a:t>=</a:t>
            </a:r>
            <a:r>
              <a:rPr lang="en-US" dirty="0" err="1"/>
              <a:t>bh</a:t>
            </a:r>
            <a:r>
              <a:rPr lang="en-US" dirty="0"/>
              <a:t>, stderr=</a:t>
            </a:r>
            <a:r>
              <a:rPr lang="en-US" dirty="0" err="1"/>
              <a:t>bh</a:t>
            </a:r>
            <a:r>
              <a:rPr lang="en-US" dirty="0"/>
              <a:t>).wait()</a:t>
            </a:r>
          </a:p>
          <a:p>
            <a:r>
              <a:rPr lang="en-US" dirty="0"/>
              <a:t>        if result:</a:t>
            </a:r>
          </a:p>
          <a:p>
            <a:r>
              <a:rPr lang="en-US" dirty="0"/>
              <a:t>            print (</a:t>
            </a:r>
            <a:r>
              <a:rPr lang="en-US" dirty="0" err="1"/>
              <a:t>ip</a:t>
            </a:r>
            <a:r>
              <a:rPr lang="en-US" dirty="0"/>
              <a:t>, "inactive")</a:t>
            </a:r>
          </a:p>
          <a:p>
            <a:r>
              <a:rPr lang="en-US" dirty="0"/>
              <a:t>        else:</a:t>
            </a:r>
          </a:p>
          <a:p>
            <a:r>
              <a:rPr lang="en-US" dirty="0"/>
              <a:t>            print (</a:t>
            </a:r>
            <a:r>
              <a:rPr lang="en-US" dirty="0" err="1"/>
              <a:t>ip</a:t>
            </a:r>
            <a:r>
              <a:rPr lang="en-US" dirty="0"/>
              <a:t>, "active")</a:t>
            </a:r>
          </a:p>
          <a:p>
            <a:endParaRPr lang="en-TR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13C1EBA-711C-1A43-9704-03C6692A6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tr-TR" dirty="0"/>
              <a:t>Tarama Metotları</a:t>
            </a:r>
          </a:p>
        </p:txBody>
      </p:sp>
    </p:spTree>
    <p:extLst>
      <p:ext uri="{BB962C8B-B14F-4D97-AF65-F5344CB8AC3E}">
        <p14:creationId xmlns:p14="http://schemas.microsoft.com/office/powerpoint/2010/main" val="699805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5AFB369-4673-4727-A7CD-D86AFE0AE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50709826-4D6B-4A97-8DB3-5DA166626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7263F58-6EE6-45B3-9BF2-C0BD5D30A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197CE03-EB81-4718-BEA1-C2D488961E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A3451629-72D6-4E33-A99A-40FAF7445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E04F0FD4-BCD5-4435-A6B5-A2E69303B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E110F09-1C81-4E73-B5E9-D857CD879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273A9C01-06BD-4E8E-8BBF-2E2A9ECF4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B206C9B2-27BE-4B6F-A4D0-485FBBEB5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2E7D673E-0C5C-4F2B-B46E-3E9286B9E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F0F78B34-9B26-4CA9-B8F0-B9638730F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41279A-94D0-9049-8C6F-C64FD4EDC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678" r="12039" b="2538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5DBFB9-A6EF-A84B-A4A8-531024029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400"/>
              <a:t>traceroute/tracert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13425-FF47-6342-9921-9A4BF273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98933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5AFB369-4673-4727-A7CD-D86AFE0AE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50709826-4D6B-4A97-8DB3-5DA166626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7263F58-6EE6-45B3-9BF2-C0BD5D30A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197CE03-EB81-4718-BEA1-C2D488961E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A3451629-72D6-4E33-A99A-40FAF7445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E04F0FD4-BCD5-4435-A6B5-A2E69303B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DE110F09-1C81-4E73-B5E9-D857CD879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273A9C01-06BD-4E8E-8BBF-2E2A9ECF4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B206C9B2-27BE-4B6F-A4D0-485FBBEB5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2E7D673E-0C5C-4F2B-B46E-3E9286B9E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0F78B34-9B26-4CA9-B8F0-B9638730F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87D908-C81B-8F4F-A0E1-7BD2288346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4997" t="9091" r="36958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5DBFB9-A6EF-A84B-A4A8-531024029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netdiscover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13425-FF47-6342-9921-9A4BF273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56803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6">
            <a:extLst>
              <a:ext uri="{FF2B5EF4-FFF2-40B4-BE49-F238E27FC236}">
                <a16:creationId xmlns:a16="http://schemas.microsoft.com/office/drawing/2014/main" id="{A4D026A2-7476-44B0-9648-BB98882F7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48F8FC21-0A44-4045-95A1-B7935D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209B962-CD29-4D46-A7B0-10F6C7CF1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angle 23">
              <a:extLst>
                <a:ext uri="{FF2B5EF4-FFF2-40B4-BE49-F238E27FC236}">
                  <a16:creationId xmlns:a16="http://schemas.microsoft.com/office/drawing/2014/main" id="{CC8D40CF-4D47-411D-A8B7-0E4B29E98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1" name="Rectangle 25">
              <a:extLst>
                <a:ext uri="{FF2B5EF4-FFF2-40B4-BE49-F238E27FC236}">
                  <a16:creationId xmlns:a16="http://schemas.microsoft.com/office/drawing/2014/main" id="{9B48A2AD-5257-4384-A7F5-A1EE4E68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Isosceles Triangle 141">
              <a:extLst>
                <a:ext uri="{FF2B5EF4-FFF2-40B4-BE49-F238E27FC236}">
                  <a16:creationId xmlns:a16="http://schemas.microsoft.com/office/drawing/2014/main" id="{04C26DE3-844C-47DA-831E-E7D7BF617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Rectangle 27">
              <a:extLst>
                <a:ext uri="{FF2B5EF4-FFF2-40B4-BE49-F238E27FC236}">
                  <a16:creationId xmlns:a16="http://schemas.microsoft.com/office/drawing/2014/main" id="{922D975E-0684-4AA6-9FB7-929B250D53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4" name="Rectangle 28">
              <a:extLst>
                <a:ext uri="{FF2B5EF4-FFF2-40B4-BE49-F238E27FC236}">
                  <a16:creationId xmlns:a16="http://schemas.microsoft.com/office/drawing/2014/main" id="{38ED5A9A-F0C7-4547-BC1E-22FC89BD2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5" name="Rectangle 29">
              <a:extLst>
                <a:ext uri="{FF2B5EF4-FFF2-40B4-BE49-F238E27FC236}">
                  <a16:creationId xmlns:a16="http://schemas.microsoft.com/office/drawing/2014/main" id="{2D743765-A245-4349-A5CE-4AB5F078F9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6" name="Isosceles Triangle 145">
              <a:extLst>
                <a:ext uri="{FF2B5EF4-FFF2-40B4-BE49-F238E27FC236}">
                  <a16:creationId xmlns:a16="http://schemas.microsoft.com/office/drawing/2014/main" id="{0AF7217B-D042-44D2-9FC7-71FAB6651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7" name="Isosceles Triangle 146">
              <a:extLst>
                <a:ext uri="{FF2B5EF4-FFF2-40B4-BE49-F238E27FC236}">
                  <a16:creationId xmlns:a16="http://schemas.microsoft.com/office/drawing/2014/main" id="{1CC9171B-8BEB-48B1-B9BE-E9584522D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49" name="Rectangle 148">
            <a:extLst>
              <a:ext uri="{FF2B5EF4-FFF2-40B4-BE49-F238E27FC236}">
                <a16:creationId xmlns:a16="http://schemas.microsoft.com/office/drawing/2014/main" id="{39178BE9-53D8-441A-8691-0ED3B464B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652" name="Picture 4" descr="Diagram, timeline&#10;&#10;Description automatically generated">
            <a:extLst>
              <a:ext uri="{FF2B5EF4-FFF2-40B4-BE49-F238E27FC236}">
                <a16:creationId xmlns:a16="http://schemas.microsoft.com/office/drawing/2014/main" id="{55BFA1E4-6DE6-B048-91E7-5AB789F353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6763" y="643466"/>
            <a:ext cx="5478473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38941-58F0-DC43-BFA5-1CFF2FA66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5194" y="6221119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8923FC94-7ECF-7548-8640-9B0B136D6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TR"/>
              <a:t>OSI Katmanları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598907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6CC33B2B-B475-4189-BA8F-3CF8248DC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74" name="Freeform 14">
              <a:extLst>
                <a:ext uri="{FF2B5EF4-FFF2-40B4-BE49-F238E27FC236}">
                  <a16:creationId xmlns:a16="http://schemas.microsoft.com/office/drawing/2014/main" id="{A59AAC92-4932-4D74-A545-BA3EEE56D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8446528-FA87-4017-B061-CF7EE79FA2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4D4B4D0-2493-42A2-AEEB-9970A64E8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 23">
              <a:extLst>
                <a:ext uri="{FF2B5EF4-FFF2-40B4-BE49-F238E27FC236}">
                  <a16:creationId xmlns:a16="http://schemas.microsoft.com/office/drawing/2014/main" id="{676E13B7-7CB7-4489-914B-4012EE6EB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5">
              <a:extLst>
                <a:ext uri="{FF2B5EF4-FFF2-40B4-BE49-F238E27FC236}">
                  <a16:creationId xmlns:a16="http://schemas.microsoft.com/office/drawing/2014/main" id="{F2159841-C096-430C-B748-E8D2A5C99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B4F167EF-5A0C-487E-8776-97310E39E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Rectangle 27">
              <a:extLst>
                <a:ext uri="{FF2B5EF4-FFF2-40B4-BE49-F238E27FC236}">
                  <a16:creationId xmlns:a16="http://schemas.microsoft.com/office/drawing/2014/main" id="{9D8C053F-F025-4CB6-94C4-2841A20D6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Rectangle 28">
              <a:extLst>
                <a:ext uri="{FF2B5EF4-FFF2-40B4-BE49-F238E27FC236}">
                  <a16:creationId xmlns:a16="http://schemas.microsoft.com/office/drawing/2014/main" id="{78581BD0-3E75-48CB-A2A3-44DB1ACB6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Rectangle 29">
              <a:extLst>
                <a:ext uri="{FF2B5EF4-FFF2-40B4-BE49-F238E27FC236}">
                  <a16:creationId xmlns:a16="http://schemas.microsoft.com/office/drawing/2014/main" id="{E90D466A-AB95-4676-82CB-3BEC98AFF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Isosceles Triangle 82">
              <a:extLst>
                <a:ext uri="{FF2B5EF4-FFF2-40B4-BE49-F238E27FC236}">
                  <a16:creationId xmlns:a16="http://schemas.microsoft.com/office/drawing/2014/main" id="{3AFED863-874C-49D9-AE2F-B9DFF00D5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E7F109-5341-074E-B652-4347ECF65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8" y="4473225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TCP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34119-6B29-B74A-A720-4E20B3922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968" y="5569874"/>
            <a:ext cx="8288035" cy="4714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3-Way Handshake</a:t>
            </a:r>
          </a:p>
        </p:txBody>
      </p:sp>
      <p:pic>
        <p:nvPicPr>
          <p:cNvPr id="19458" name="Picture 2" descr="tcp three-way handshake,syn,syn-ack,ack">
            <a:extLst>
              <a:ext uri="{FF2B5EF4-FFF2-40B4-BE49-F238E27FC236}">
                <a16:creationId xmlns:a16="http://schemas.microsoft.com/office/drawing/2014/main" id="{66CF29CF-DBF5-184B-874F-3C8E69F9A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5965" y="1455067"/>
            <a:ext cx="4029717" cy="227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6C964299-7F4B-AE49-8642-CFCFDE799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44284" y="1565511"/>
            <a:ext cx="4029717" cy="205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BA69F-5EAC-C84E-ADEF-65D5E9DBB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90944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2708</Words>
  <Application>Microsoft Macintosh PowerPoint</Application>
  <PresentationFormat>Widescreen</PresentationFormat>
  <Paragraphs>319</Paragraphs>
  <Slides>33</Slides>
  <Notes>27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Trebuchet MS</vt:lpstr>
      <vt:lpstr>Wingdings 3</vt:lpstr>
      <vt:lpstr>Facet</vt:lpstr>
      <vt:lpstr>Açıklık Tarama ve Sızma Testi </vt:lpstr>
      <vt:lpstr>Tarama ve Tarama Araçları</vt:lpstr>
      <vt:lpstr>Tarama Türleri</vt:lpstr>
      <vt:lpstr>Tarama Methodları</vt:lpstr>
      <vt:lpstr>Tarama Metotları</vt:lpstr>
      <vt:lpstr>traceroute/tracert</vt:lpstr>
      <vt:lpstr>netdiscover</vt:lpstr>
      <vt:lpstr>OSI Katmanları</vt:lpstr>
      <vt:lpstr>TCP</vt:lpstr>
      <vt:lpstr>TCP</vt:lpstr>
      <vt:lpstr>TCP/UDP</vt:lpstr>
      <vt:lpstr>PowerPoint Presentation</vt:lpstr>
      <vt:lpstr>PowerPoint Presentation</vt:lpstr>
      <vt:lpstr>Tarama Metotları</vt:lpstr>
      <vt:lpstr>Tarama Metotları</vt:lpstr>
      <vt:lpstr>Tarama Metotları</vt:lpstr>
      <vt:lpstr>Tarama Metotları</vt:lpstr>
      <vt:lpstr>Tarama Metotları</vt:lpstr>
      <vt:lpstr>Tarama Metotları</vt:lpstr>
      <vt:lpstr>Tarama Metotları</vt:lpstr>
      <vt:lpstr>Tarama Metotları</vt:lpstr>
      <vt:lpstr>Enumeration</vt:lpstr>
      <vt:lpstr>Enumeration</vt:lpstr>
      <vt:lpstr>netbios </vt:lpstr>
      <vt:lpstr>snmp</vt:lpstr>
      <vt:lpstr>LDAP</vt:lpstr>
      <vt:lpstr>ntp</vt:lpstr>
      <vt:lpstr>smtp</vt:lpstr>
      <vt:lpstr>smtp</vt:lpstr>
      <vt:lpstr>Tarama Methodları</vt:lpstr>
      <vt:lpstr>PowerPoint Presentation</vt:lpstr>
      <vt:lpstr>Tarama Methodları</vt:lpstr>
      <vt:lpstr>netcat-101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Açıklık Tarama ve Sızma Testi </dc:title>
  <dc:creator>deniz demirci</dc:creator>
  <cp:lastModifiedBy>deniz demirci</cp:lastModifiedBy>
  <cp:revision>11</cp:revision>
  <dcterms:created xsi:type="dcterms:W3CDTF">2021-01-02T17:59:03Z</dcterms:created>
  <dcterms:modified xsi:type="dcterms:W3CDTF">2021-01-02T18:17:46Z</dcterms:modified>
</cp:coreProperties>
</file>